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7"/>
  </p:handoutMasterIdLst>
  <p:sldIdLst>
    <p:sldId id="263" r:id="rId2"/>
    <p:sldId id="259" r:id="rId3"/>
    <p:sldId id="260" r:id="rId4"/>
    <p:sldId id="261" r:id="rId5"/>
    <p:sldId id="262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264A"/>
    <a:srgbClr val="1C184A"/>
    <a:srgbClr val="B1A16D"/>
    <a:srgbClr val="677073"/>
    <a:srgbClr val="AA9555"/>
    <a:srgbClr val="1D1748"/>
    <a:srgbClr val="B59C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867" autoAdjust="0"/>
    <p:restoredTop sz="94660"/>
  </p:normalViewPr>
  <p:slideViewPr>
    <p:cSldViewPr snapToGrid="0">
      <p:cViewPr>
        <p:scale>
          <a:sx n="136" d="100"/>
          <a:sy n="136" d="100"/>
        </p:scale>
        <p:origin x="156" y="-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194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xmlns="" id="{13EB4EED-D80E-45CE-B608-6C38FFFC13A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xmlns="" id="{66620361-DF2A-426A-9A0F-0BD4E8047D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C6FB18-2129-48FF-9FB7-E4392317160F}" type="datetimeFigureOut">
              <a:rPr lang="nl-NL" smtClean="0"/>
              <a:t>6-10-2017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="" id="{928D26AF-8E19-4578-BE20-39BD0575382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75D9835A-3456-47BD-B283-142F66AA24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746498-AA5F-4ECA-93A5-6717C64CA9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13664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D92B3-8207-45A0-88EE-ECF20A5DCC26}" type="datetimeFigureOut">
              <a:rPr lang="nl-NL" smtClean="0"/>
              <a:t>6-10-2017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87B2-3802-49A4-A16A-B933A13CAA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2990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D92B3-8207-45A0-88EE-ECF20A5DCC26}" type="datetimeFigureOut">
              <a:rPr lang="nl-NL" smtClean="0"/>
              <a:t>6-10-2017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87B2-3802-49A4-A16A-B933A13CAA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4298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D92B3-8207-45A0-88EE-ECF20A5DCC26}" type="datetimeFigureOut">
              <a:rPr lang="nl-NL" smtClean="0"/>
              <a:t>6-10-2017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87B2-3802-49A4-A16A-B933A13CAA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1902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D92B3-8207-45A0-88EE-ECF20A5DCC26}" type="datetimeFigureOut">
              <a:rPr lang="nl-NL" smtClean="0"/>
              <a:t>6-10-2017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87B2-3802-49A4-A16A-B933A13CAA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8749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D92B3-8207-45A0-88EE-ECF20A5DCC26}" type="datetimeFigureOut">
              <a:rPr lang="nl-NL" smtClean="0"/>
              <a:t>6-10-2017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87B2-3802-49A4-A16A-B933A13CAA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7007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D92B3-8207-45A0-88EE-ECF20A5DCC26}" type="datetimeFigureOut">
              <a:rPr lang="nl-NL" smtClean="0"/>
              <a:t>6-10-2017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87B2-3802-49A4-A16A-B933A13CAA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0811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D92B3-8207-45A0-88EE-ECF20A5DCC26}" type="datetimeFigureOut">
              <a:rPr lang="nl-NL" smtClean="0"/>
              <a:t>6-10-2017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87B2-3802-49A4-A16A-B933A13CAA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2798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D92B3-8207-45A0-88EE-ECF20A5DCC26}" type="datetimeFigureOut">
              <a:rPr lang="nl-NL" smtClean="0"/>
              <a:t>6-10-2017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87B2-3802-49A4-A16A-B933A13CAA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9511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D92B3-8207-45A0-88EE-ECF20A5DCC26}" type="datetimeFigureOut">
              <a:rPr lang="nl-NL" smtClean="0"/>
              <a:t>6-10-2017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87B2-3802-49A4-A16A-B933A13CAA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0014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D92B3-8207-45A0-88EE-ECF20A5DCC26}" type="datetimeFigureOut">
              <a:rPr lang="nl-NL" smtClean="0"/>
              <a:t>6-10-2017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87B2-3802-49A4-A16A-B933A13CAA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6502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D92B3-8207-45A0-88EE-ECF20A5DCC26}" type="datetimeFigureOut">
              <a:rPr lang="nl-NL" smtClean="0"/>
              <a:t>6-10-2017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87B2-3802-49A4-A16A-B933A13CAA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0588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D92B3-8207-45A0-88EE-ECF20A5DCC26}" type="datetimeFigureOut">
              <a:rPr lang="nl-NL" smtClean="0"/>
              <a:t>6-10-2017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87B2-3802-49A4-A16A-B933A13CAA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3318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D92B3-8207-45A0-88EE-ECF20A5DCC26}" type="datetimeFigureOut">
              <a:rPr lang="nl-NL" smtClean="0"/>
              <a:t>6-10-2017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087B2-3802-49A4-A16A-B933A13CAAEE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Rechthoek 31">
            <a:extLst>
              <a:ext uri="{FF2B5EF4-FFF2-40B4-BE49-F238E27FC236}">
                <a16:creationId xmlns:a16="http://schemas.microsoft.com/office/drawing/2014/main" xmlns="" id="{5AF83979-EF4A-4807-A9BD-18CFE4E992A0}"/>
              </a:ext>
            </a:extLst>
          </p:cNvPr>
          <p:cNvSpPr/>
          <p:nvPr userDrawn="1"/>
        </p:nvSpPr>
        <p:spPr>
          <a:xfrm rot="10800000">
            <a:off x="1" y="5831525"/>
            <a:ext cx="12191999" cy="1080000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100000">
                <a:schemeClr val="accent1"/>
              </a:gs>
            </a:gsLst>
            <a:lin ang="13500000" scaled="1"/>
            <a:tileRect/>
          </a:gradFill>
          <a:ln>
            <a:noFill/>
            <a:prstDash val="dashDot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4">
            <a:extLst>
              <a:ext uri="{FF2B5EF4-FFF2-40B4-BE49-F238E27FC236}">
                <a16:creationId xmlns:a16="http://schemas.microsoft.com/office/drawing/2014/main" xmlns="" id="{5AF83979-EF4A-4807-A9BD-18CFE4E992A0}"/>
              </a:ext>
            </a:extLst>
          </p:cNvPr>
          <p:cNvSpPr/>
          <p:nvPr userDrawn="1"/>
        </p:nvSpPr>
        <p:spPr>
          <a:xfrm>
            <a:off x="0" y="-648"/>
            <a:ext cx="12191999" cy="1080000"/>
          </a:xfrm>
          <a:prstGeom prst="rect">
            <a:avLst/>
          </a:prstGeom>
          <a:gradFill flip="none" rotWithShape="1">
            <a:gsLst>
              <a:gs pos="38000">
                <a:schemeClr val="bg1"/>
              </a:gs>
              <a:gs pos="0">
                <a:schemeClr val="accent1"/>
              </a:gs>
            </a:gsLst>
            <a:lin ang="2700000" scaled="1"/>
            <a:tileRect/>
          </a:gradFill>
          <a:ln>
            <a:noFill/>
            <a:prstDash val="dashDot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4">
            <a:extLst>
              <a:ext uri="{FF2B5EF4-FFF2-40B4-BE49-F238E27FC236}">
                <a16:creationId xmlns:a16="http://schemas.microsoft.com/office/drawing/2014/main" xmlns="" id="{CC957AC3-CE08-4050-B5CF-3D0E62432DB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257" y="135226"/>
            <a:ext cx="3671689" cy="84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61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9.png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0.png"/><Relationship Id="rId5" Type="http://schemas.openxmlformats.org/officeDocument/2006/relationships/image" Target="../media/image3.jpeg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jpeg"/><Relationship Id="rId7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hoek 31">
            <a:extLst>
              <a:ext uri="{FF2B5EF4-FFF2-40B4-BE49-F238E27FC236}">
                <a16:creationId xmlns:a16="http://schemas.microsoft.com/office/drawing/2014/main" xmlns="" id="{5AF83979-EF4A-4807-A9BD-18CFE4E992A0}"/>
              </a:ext>
            </a:extLst>
          </p:cNvPr>
          <p:cNvSpPr/>
          <p:nvPr/>
        </p:nvSpPr>
        <p:spPr>
          <a:xfrm rot="10800000">
            <a:off x="1" y="5831525"/>
            <a:ext cx="12191999" cy="1080000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100000">
                <a:schemeClr val="accent1"/>
              </a:gs>
            </a:gsLst>
            <a:lin ang="13500000" scaled="1"/>
            <a:tileRect/>
          </a:gradFill>
          <a:ln>
            <a:noFill/>
            <a:prstDash val="dashDot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xmlns="" id="{5AF83979-EF4A-4807-A9BD-18CFE4E992A0}"/>
              </a:ext>
            </a:extLst>
          </p:cNvPr>
          <p:cNvSpPr/>
          <p:nvPr/>
        </p:nvSpPr>
        <p:spPr>
          <a:xfrm>
            <a:off x="0" y="-648"/>
            <a:ext cx="12191999" cy="1080000"/>
          </a:xfrm>
          <a:prstGeom prst="rect">
            <a:avLst/>
          </a:prstGeom>
          <a:gradFill flip="none" rotWithShape="1">
            <a:gsLst>
              <a:gs pos="38000">
                <a:schemeClr val="bg1"/>
              </a:gs>
              <a:gs pos="0">
                <a:schemeClr val="accent1"/>
              </a:gs>
            </a:gsLst>
            <a:lin ang="2700000" scaled="1"/>
            <a:tileRect/>
          </a:gradFill>
          <a:ln>
            <a:noFill/>
            <a:prstDash val="dashDot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CC957AC3-CE08-4050-B5CF-3D0E62432D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257" y="97687"/>
            <a:ext cx="3671689" cy="844849"/>
          </a:xfrm>
          <a:prstGeom prst="rect">
            <a:avLst/>
          </a:prstGeom>
        </p:spPr>
      </p:pic>
      <p:pic>
        <p:nvPicPr>
          <p:cNvPr id="6" name="Picture 2" descr="http://www.bimrc.nl/wp-content/uploads/2014/11/BIM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93" y="513473"/>
            <a:ext cx="9348154" cy="484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1930891" y="5602560"/>
            <a:ext cx="69540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dirty="0" smtClean="0"/>
              <a:t>In het MBO</a:t>
            </a:r>
            <a:endParaRPr lang="nl-NL" sz="6600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155" y="5013911"/>
            <a:ext cx="1677385" cy="178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2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hoek 31">
            <a:extLst>
              <a:ext uri="{FF2B5EF4-FFF2-40B4-BE49-F238E27FC236}">
                <a16:creationId xmlns:a16="http://schemas.microsoft.com/office/drawing/2014/main" xmlns="" id="{5AF83979-EF4A-4807-A9BD-18CFE4E992A0}"/>
              </a:ext>
            </a:extLst>
          </p:cNvPr>
          <p:cNvSpPr/>
          <p:nvPr/>
        </p:nvSpPr>
        <p:spPr>
          <a:xfrm rot="10800000">
            <a:off x="1" y="5831525"/>
            <a:ext cx="12191999" cy="1080000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100000">
                <a:schemeClr val="accent1"/>
              </a:gs>
            </a:gsLst>
            <a:lin ang="13500000" scaled="1"/>
            <a:tileRect/>
          </a:gradFill>
          <a:ln>
            <a:noFill/>
            <a:prstDash val="dashDot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xmlns="" id="{5AF83979-EF4A-4807-A9BD-18CFE4E992A0}"/>
              </a:ext>
            </a:extLst>
          </p:cNvPr>
          <p:cNvSpPr/>
          <p:nvPr/>
        </p:nvSpPr>
        <p:spPr>
          <a:xfrm>
            <a:off x="0" y="-648"/>
            <a:ext cx="12191999" cy="1080000"/>
          </a:xfrm>
          <a:prstGeom prst="rect">
            <a:avLst/>
          </a:prstGeom>
          <a:gradFill flip="none" rotWithShape="1">
            <a:gsLst>
              <a:gs pos="38000">
                <a:schemeClr val="bg1"/>
              </a:gs>
              <a:gs pos="0">
                <a:schemeClr val="accent1"/>
              </a:gs>
            </a:gsLst>
            <a:lin ang="2700000" scaled="1"/>
            <a:tileRect/>
          </a:gradFill>
          <a:ln>
            <a:noFill/>
            <a:prstDash val="dashDot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CC957AC3-CE08-4050-B5CF-3D0E62432D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257" y="97687"/>
            <a:ext cx="3671689" cy="844849"/>
          </a:xfrm>
          <a:prstGeom prst="rect">
            <a:avLst/>
          </a:prstGeom>
        </p:spPr>
      </p:pic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184867" y="211510"/>
            <a:ext cx="10515600" cy="57837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dirty="0" smtClean="0"/>
              <a:t>2</a:t>
            </a:r>
            <a:r>
              <a:rPr lang="nl-NL" baseline="30000" dirty="0" smtClean="0"/>
              <a:t>e</a:t>
            </a:r>
            <a:r>
              <a:rPr lang="nl-NL" dirty="0" smtClean="0"/>
              <a:t> klas project na basisoefening in </a:t>
            </a:r>
            <a:r>
              <a:rPr lang="nl-NL" dirty="0" err="1" smtClean="0"/>
              <a:t>Revit</a:t>
            </a:r>
            <a:r>
              <a:rPr lang="nl-NL" dirty="0" smtClean="0"/>
              <a:t>:</a:t>
            </a:r>
            <a:endParaRPr lang="nl-NL" dirty="0"/>
          </a:p>
        </p:txBody>
      </p:sp>
      <p:pic>
        <p:nvPicPr>
          <p:cNvPr id="8" name="woning luu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18" y="945890"/>
            <a:ext cx="10185621" cy="542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4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hoek 31">
            <a:extLst>
              <a:ext uri="{FF2B5EF4-FFF2-40B4-BE49-F238E27FC236}">
                <a16:creationId xmlns:a16="http://schemas.microsoft.com/office/drawing/2014/main" xmlns="" id="{5AF83979-EF4A-4807-A9BD-18CFE4E992A0}"/>
              </a:ext>
            </a:extLst>
          </p:cNvPr>
          <p:cNvSpPr/>
          <p:nvPr/>
        </p:nvSpPr>
        <p:spPr>
          <a:xfrm rot="10800000">
            <a:off x="1" y="5831525"/>
            <a:ext cx="12191999" cy="1080000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100000">
                <a:schemeClr val="accent1"/>
              </a:gs>
            </a:gsLst>
            <a:lin ang="13500000" scaled="1"/>
            <a:tileRect/>
          </a:gradFill>
          <a:ln>
            <a:noFill/>
            <a:prstDash val="dashDot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xmlns="" id="{5AF83979-EF4A-4807-A9BD-18CFE4E992A0}"/>
              </a:ext>
            </a:extLst>
          </p:cNvPr>
          <p:cNvSpPr/>
          <p:nvPr/>
        </p:nvSpPr>
        <p:spPr>
          <a:xfrm>
            <a:off x="0" y="-648"/>
            <a:ext cx="12191999" cy="1080000"/>
          </a:xfrm>
          <a:prstGeom prst="rect">
            <a:avLst/>
          </a:prstGeom>
          <a:gradFill flip="none" rotWithShape="1">
            <a:gsLst>
              <a:gs pos="38000">
                <a:schemeClr val="bg1"/>
              </a:gs>
              <a:gs pos="0">
                <a:schemeClr val="accent1"/>
              </a:gs>
            </a:gsLst>
            <a:lin ang="2700000" scaled="1"/>
            <a:tileRect/>
          </a:gradFill>
          <a:ln>
            <a:noFill/>
            <a:prstDash val="dashDot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CC957AC3-CE08-4050-B5CF-3D0E62432D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257" y="97687"/>
            <a:ext cx="3671689" cy="84484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450" y="5143862"/>
            <a:ext cx="1394191" cy="1486944"/>
          </a:xfrm>
          <a:prstGeom prst="rect">
            <a:avLst/>
          </a:prstGeom>
        </p:spPr>
      </p:pic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184867" y="211510"/>
            <a:ext cx="10515600" cy="57837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dirty="0" smtClean="0"/>
              <a:t>4</a:t>
            </a:r>
            <a:r>
              <a:rPr lang="nl-NL" baseline="30000" dirty="0" smtClean="0"/>
              <a:t>e</a:t>
            </a:r>
            <a:r>
              <a:rPr lang="nl-NL" dirty="0" smtClean="0"/>
              <a:t> klas project in </a:t>
            </a:r>
            <a:r>
              <a:rPr lang="nl-NL" dirty="0" err="1" smtClean="0"/>
              <a:t>Revit</a:t>
            </a:r>
            <a:r>
              <a:rPr lang="nl-NL" dirty="0" smtClean="0"/>
              <a:t>:</a:t>
            </a:r>
            <a:endParaRPr lang="nl-NL" dirty="0"/>
          </a:p>
        </p:txBody>
      </p:sp>
      <p:pic>
        <p:nvPicPr>
          <p:cNvPr id="8" name="remc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4467" y="1079352"/>
            <a:ext cx="9859518" cy="525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9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hoek 31">
            <a:extLst>
              <a:ext uri="{FF2B5EF4-FFF2-40B4-BE49-F238E27FC236}">
                <a16:creationId xmlns:a16="http://schemas.microsoft.com/office/drawing/2014/main" xmlns="" id="{5AF83979-EF4A-4807-A9BD-18CFE4E992A0}"/>
              </a:ext>
            </a:extLst>
          </p:cNvPr>
          <p:cNvSpPr/>
          <p:nvPr/>
        </p:nvSpPr>
        <p:spPr>
          <a:xfrm rot="10800000">
            <a:off x="1" y="5831525"/>
            <a:ext cx="12191999" cy="1080000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100000">
                <a:schemeClr val="accent1"/>
              </a:gs>
            </a:gsLst>
            <a:lin ang="13500000" scaled="1"/>
            <a:tileRect/>
          </a:gradFill>
          <a:ln>
            <a:noFill/>
            <a:prstDash val="dashDot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xmlns="" id="{5AF83979-EF4A-4807-A9BD-18CFE4E992A0}"/>
              </a:ext>
            </a:extLst>
          </p:cNvPr>
          <p:cNvSpPr/>
          <p:nvPr/>
        </p:nvSpPr>
        <p:spPr>
          <a:xfrm>
            <a:off x="0" y="-648"/>
            <a:ext cx="12191999" cy="1080000"/>
          </a:xfrm>
          <a:prstGeom prst="rect">
            <a:avLst/>
          </a:prstGeom>
          <a:gradFill flip="none" rotWithShape="1">
            <a:gsLst>
              <a:gs pos="38000">
                <a:schemeClr val="bg1"/>
              </a:gs>
              <a:gs pos="0">
                <a:schemeClr val="accent1"/>
              </a:gs>
            </a:gsLst>
            <a:lin ang="2700000" scaled="1"/>
            <a:tileRect/>
          </a:gradFill>
          <a:ln>
            <a:noFill/>
            <a:prstDash val="dashDot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CC957AC3-CE08-4050-B5CF-3D0E62432D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257" y="97687"/>
            <a:ext cx="3671689" cy="84484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450" y="5143862"/>
            <a:ext cx="1394191" cy="1486944"/>
          </a:xfrm>
          <a:prstGeom prst="rect">
            <a:avLst/>
          </a:prstGeom>
        </p:spPr>
      </p:pic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184867" y="211510"/>
            <a:ext cx="10515600" cy="57837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dirty="0" smtClean="0"/>
              <a:t>Next steps vanuit BIM: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66" y="942537"/>
            <a:ext cx="7047789" cy="4197579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94" y="2377439"/>
            <a:ext cx="5497002" cy="4122752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5955528" y="5659542"/>
            <a:ext cx="4177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Maquettes vanuit </a:t>
            </a:r>
            <a:r>
              <a:rPr lang="nl-NL" dirty="0" err="1" smtClean="0"/>
              <a:t>Revit</a:t>
            </a:r>
            <a:r>
              <a:rPr lang="nl-NL" dirty="0" smtClean="0"/>
              <a:t> </a:t>
            </a:r>
            <a:r>
              <a:rPr lang="nl-NL" dirty="0" err="1" smtClean="0"/>
              <a:t>mbv</a:t>
            </a:r>
            <a:r>
              <a:rPr lang="nl-NL" dirty="0" smtClean="0"/>
              <a:t> de lasercutter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24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hoek 31">
            <a:extLst>
              <a:ext uri="{FF2B5EF4-FFF2-40B4-BE49-F238E27FC236}">
                <a16:creationId xmlns:a16="http://schemas.microsoft.com/office/drawing/2014/main" xmlns="" id="{5AF83979-EF4A-4807-A9BD-18CFE4E992A0}"/>
              </a:ext>
            </a:extLst>
          </p:cNvPr>
          <p:cNvSpPr/>
          <p:nvPr/>
        </p:nvSpPr>
        <p:spPr>
          <a:xfrm rot="10800000">
            <a:off x="1" y="5831525"/>
            <a:ext cx="12191999" cy="1080000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100000">
                <a:schemeClr val="accent1"/>
              </a:gs>
            </a:gsLst>
            <a:lin ang="13500000" scaled="1"/>
            <a:tileRect/>
          </a:gradFill>
          <a:ln>
            <a:noFill/>
            <a:prstDash val="dashDot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xmlns="" id="{5AF83979-EF4A-4807-A9BD-18CFE4E992A0}"/>
              </a:ext>
            </a:extLst>
          </p:cNvPr>
          <p:cNvSpPr/>
          <p:nvPr/>
        </p:nvSpPr>
        <p:spPr>
          <a:xfrm>
            <a:off x="0" y="-648"/>
            <a:ext cx="12191999" cy="1080000"/>
          </a:xfrm>
          <a:prstGeom prst="rect">
            <a:avLst/>
          </a:prstGeom>
          <a:gradFill flip="none" rotWithShape="1">
            <a:gsLst>
              <a:gs pos="38000">
                <a:schemeClr val="bg1"/>
              </a:gs>
              <a:gs pos="0">
                <a:schemeClr val="accent1"/>
              </a:gs>
            </a:gsLst>
            <a:lin ang="2700000" scaled="1"/>
            <a:tileRect/>
          </a:gradFill>
          <a:ln>
            <a:noFill/>
            <a:prstDash val="dashDot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CC957AC3-CE08-4050-B5CF-3D0E62432D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257" y="97687"/>
            <a:ext cx="3671689" cy="84484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450" y="5143862"/>
            <a:ext cx="1394191" cy="1486944"/>
          </a:xfrm>
          <a:prstGeom prst="rect">
            <a:avLst/>
          </a:prstGeom>
        </p:spPr>
      </p:pic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184867" y="211510"/>
            <a:ext cx="10515600" cy="57837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dirty="0" smtClean="0"/>
              <a:t>Bertrokken bedrijfsleven in het onderwijs: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72" y="638978"/>
            <a:ext cx="8423971" cy="594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56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hoek 31">
            <a:extLst>
              <a:ext uri="{FF2B5EF4-FFF2-40B4-BE49-F238E27FC236}">
                <a16:creationId xmlns:a16="http://schemas.microsoft.com/office/drawing/2014/main" xmlns="" id="{5AF83979-EF4A-4807-A9BD-18CFE4E992A0}"/>
              </a:ext>
            </a:extLst>
          </p:cNvPr>
          <p:cNvSpPr/>
          <p:nvPr/>
        </p:nvSpPr>
        <p:spPr>
          <a:xfrm rot="10800000">
            <a:off x="1" y="5831525"/>
            <a:ext cx="12191999" cy="1080000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100000">
                <a:schemeClr val="accent1"/>
              </a:gs>
            </a:gsLst>
            <a:lin ang="13500000" scaled="1"/>
            <a:tileRect/>
          </a:gradFill>
          <a:ln>
            <a:noFill/>
            <a:prstDash val="dashDot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xmlns="" id="{5AF83979-EF4A-4807-A9BD-18CFE4E992A0}"/>
              </a:ext>
            </a:extLst>
          </p:cNvPr>
          <p:cNvSpPr/>
          <p:nvPr/>
        </p:nvSpPr>
        <p:spPr>
          <a:xfrm>
            <a:off x="0" y="-648"/>
            <a:ext cx="12191999" cy="1080000"/>
          </a:xfrm>
          <a:prstGeom prst="rect">
            <a:avLst/>
          </a:prstGeom>
          <a:gradFill flip="none" rotWithShape="1">
            <a:gsLst>
              <a:gs pos="38000">
                <a:schemeClr val="bg1"/>
              </a:gs>
              <a:gs pos="0">
                <a:schemeClr val="accent1"/>
              </a:gs>
            </a:gsLst>
            <a:lin ang="2700000" scaled="1"/>
            <a:tileRect/>
          </a:gradFill>
          <a:ln>
            <a:noFill/>
            <a:prstDash val="dashDot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CC957AC3-CE08-4050-B5CF-3D0E62432D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257" y="97687"/>
            <a:ext cx="3671689" cy="84484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450" y="5143862"/>
            <a:ext cx="1394191" cy="1486944"/>
          </a:xfrm>
          <a:prstGeom prst="rect">
            <a:avLst/>
          </a:prstGeom>
        </p:spPr>
      </p:pic>
      <p:pic>
        <p:nvPicPr>
          <p:cNvPr id="7" name="Picture 6" descr="Afbeeldingsresultaat voor blk 36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759" y="3713017"/>
            <a:ext cx="4046467" cy="231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710979" y="553416"/>
            <a:ext cx="10515600" cy="57837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dirty="0" smtClean="0"/>
              <a:t>RIF toekenning Alfa-college (Regionaal Investeringsfonds):</a:t>
            </a:r>
          </a:p>
          <a:p>
            <a:pPr algn="l"/>
            <a:r>
              <a:rPr lang="nl-NL" dirty="0" smtClean="0"/>
              <a:t>-grote ontwikkelkansen</a:t>
            </a:r>
          </a:p>
          <a:p>
            <a:pPr algn="l"/>
            <a:r>
              <a:rPr lang="nl-NL" dirty="0" smtClean="0"/>
              <a:t>-integratie van BIM over meerdere disciplines</a:t>
            </a:r>
          </a:p>
          <a:p>
            <a:pPr algn="l"/>
            <a:r>
              <a:rPr lang="nl-NL" dirty="0" smtClean="0"/>
              <a:t>-AR en VR toepassingen</a:t>
            </a:r>
          </a:p>
          <a:p>
            <a:pPr algn="l"/>
            <a:r>
              <a:rPr lang="nl-NL" dirty="0" smtClean="0"/>
              <a:t>-3d </a:t>
            </a:r>
            <a:r>
              <a:rPr lang="nl-NL" dirty="0" err="1" smtClean="0"/>
              <a:t>modelling</a:t>
            </a:r>
            <a:r>
              <a:rPr lang="nl-NL" dirty="0" smtClean="0"/>
              <a:t>, 3d printen</a:t>
            </a:r>
          </a:p>
          <a:p>
            <a:pPr algn="l"/>
            <a:r>
              <a:rPr lang="nl-NL" dirty="0" smtClean="0"/>
              <a:t>-</a:t>
            </a:r>
            <a:r>
              <a:rPr lang="nl-NL" dirty="0" err="1" smtClean="0"/>
              <a:t>pointcloud</a:t>
            </a:r>
            <a:r>
              <a:rPr lang="nl-NL" dirty="0" smtClean="0"/>
              <a:t> metingen</a:t>
            </a:r>
            <a:endParaRPr lang="nl-NL" dirty="0"/>
          </a:p>
        </p:txBody>
      </p:sp>
      <p:pic>
        <p:nvPicPr>
          <p:cNvPr id="9" name="Picture 4" descr="Afbeeldingsresultaat voor hololens in architect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902" y="4632296"/>
            <a:ext cx="3622098" cy="209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fbeeldingsresultaat voor hololens in architectur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79" y="3250871"/>
            <a:ext cx="2955857" cy="197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fbeeldingsresultaat voor fieldlab practic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557" y="1767015"/>
            <a:ext cx="571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15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hoek 31">
            <a:extLst>
              <a:ext uri="{FF2B5EF4-FFF2-40B4-BE49-F238E27FC236}">
                <a16:creationId xmlns:a16="http://schemas.microsoft.com/office/drawing/2014/main" xmlns="" id="{5AF83979-EF4A-4807-A9BD-18CFE4E992A0}"/>
              </a:ext>
            </a:extLst>
          </p:cNvPr>
          <p:cNvSpPr/>
          <p:nvPr/>
        </p:nvSpPr>
        <p:spPr>
          <a:xfrm rot="10800000">
            <a:off x="1" y="5831525"/>
            <a:ext cx="12191999" cy="1080000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100000">
                <a:schemeClr val="accent1"/>
              </a:gs>
            </a:gsLst>
            <a:lin ang="13500000" scaled="1"/>
            <a:tileRect/>
          </a:gradFill>
          <a:ln>
            <a:noFill/>
            <a:prstDash val="dashDot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xmlns="" id="{5AF83979-EF4A-4807-A9BD-18CFE4E992A0}"/>
              </a:ext>
            </a:extLst>
          </p:cNvPr>
          <p:cNvSpPr/>
          <p:nvPr/>
        </p:nvSpPr>
        <p:spPr>
          <a:xfrm>
            <a:off x="0" y="-648"/>
            <a:ext cx="12191999" cy="1080000"/>
          </a:xfrm>
          <a:prstGeom prst="rect">
            <a:avLst/>
          </a:prstGeom>
          <a:gradFill flip="none" rotWithShape="1">
            <a:gsLst>
              <a:gs pos="38000">
                <a:schemeClr val="bg1"/>
              </a:gs>
              <a:gs pos="0">
                <a:schemeClr val="accent1"/>
              </a:gs>
            </a:gsLst>
            <a:lin ang="2700000" scaled="1"/>
            <a:tileRect/>
          </a:gradFill>
          <a:ln>
            <a:noFill/>
            <a:prstDash val="dashDot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CC957AC3-CE08-4050-B5CF-3D0E62432D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257" y="97687"/>
            <a:ext cx="3671689" cy="84484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450" y="5143862"/>
            <a:ext cx="1394191" cy="1486944"/>
          </a:xfrm>
          <a:prstGeom prst="rect">
            <a:avLst/>
          </a:prstGeom>
        </p:spPr>
      </p:pic>
      <p:sp>
        <p:nvSpPr>
          <p:cNvPr id="7" name="Tijdelijke aanduiding voor inhoud 1"/>
          <p:cNvSpPr txBox="1">
            <a:spLocks/>
          </p:cNvSpPr>
          <p:nvPr/>
        </p:nvSpPr>
        <p:spPr>
          <a:xfrm>
            <a:off x="289560" y="259218"/>
            <a:ext cx="10515600" cy="435133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dirty="0" smtClean="0"/>
              <a:t>De toekomst?...................</a:t>
            </a:r>
            <a:endParaRPr lang="nl-NL" dirty="0"/>
          </a:p>
        </p:txBody>
      </p:sp>
      <p:pic>
        <p:nvPicPr>
          <p:cNvPr id="8" name="Picture 2" descr="Afbeeldingsresultaat voor iceber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513" y="803869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30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hoek 31">
            <a:extLst>
              <a:ext uri="{FF2B5EF4-FFF2-40B4-BE49-F238E27FC236}">
                <a16:creationId xmlns:a16="http://schemas.microsoft.com/office/drawing/2014/main" xmlns="" id="{5AF83979-EF4A-4807-A9BD-18CFE4E992A0}"/>
              </a:ext>
            </a:extLst>
          </p:cNvPr>
          <p:cNvSpPr/>
          <p:nvPr/>
        </p:nvSpPr>
        <p:spPr>
          <a:xfrm rot="10800000">
            <a:off x="1" y="5831525"/>
            <a:ext cx="12191999" cy="1080000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100000">
                <a:schemeClr val="accent1"/>
              </a:gs>
            </a:gsLst>
            <a:lin ang="13500000" scaled="1"/>
            <a:tileRect/>
          </a:gradFill>
          <a:ln>
            <a:noFill/>
            <a:prstDash val="dashDot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xmlns="" id="{5AF83979-EF4A-4807-A9BD-18CFE4E992A0}"/>
              </a:ext>
            </a:extLst>
          </p:cNvPr>
          <p:cNvSpPr/>
          <p:nvPr/>
        </p:nvSpPr>
        <p:spPr>
          <a:xfrm>
            <a:off x="0" y="-648"/>
            <a:ext cx="12191999" cy="1080000"/>
          </a:xfrm>
          <a:prstGeom prst="rect">
            <a:avLst/>
          </a:prstGeom>
          <a:gradFill flip="none" rotWithShape="1">
            <a:gsLst>
              <a:gs pos="38000">
                <a:schemeClr val="bg1"/>
              </a:gs>
              <a:gs pos="0">
                <a:schemeClr val="accent1"/>
              </a:gs>
            </a:gsLst>
            <a:lin ang="2700000" scaled="1"/>
            <a:tileRect/>
          </a:gradFill>
          <a:ln>
            <a:noFill/>
            <a:prstDash val="dashDot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CC957AC3-CE08-4050-B5CF-3D0E62432D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257" y="97687"/>
            <a:ext cx="3671689" cy="844849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275531" y="4833430"/>
            <a:ext cx="73661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Ing. ACE Kees </a:t>
            </a:r>
            <a:r>
              <a:rPr lang="nl-NL" sz="2400" dirty="0" err="1" smtClean="0"/>
              <a:t>Huising</a:t>
            </a:r>
            <a:endParaRPr lang="nl-NL" sz="2400" dirty="0" smtClean="0"/>
          </a:p>
          <a:p>
            <a:r>
              <a:rPr lang="nl-NL" sz="2400" dirty="0" smtClean="0"/>
              <a:t>Alfa-College Groningen</a:t>
            </a:r>
          </a:p>
          <a:p>
            <a:r>
              <a:rPr lang="nl-NL" sz="2400" dirty="0" smtClean="0"/>
              <a:t>MBO niveau 4</a:t>
            </a:r>
          </a:p>
          <a:p>
            <a:r>
              <a:rPr lang="nl-NL" sz="2400" dirty="0" smtClean="0"/>
              <a:t>Bouwkunde, </a:t>
            </a:r>
            <a:r>
              <a:rPr lang="nl-NL" sz="2400" dirty="0" err="1" smtClean="0"/>
              <a:t>weg-en</a:t>
            </a:r>
            <a:r>
              <a:rPr lang="nl-NL" sz="2400" dirty="0" smtClean="0"/>
              <a:t> waterbouw, Installatie techniek en engineering</a:t>
            </a:r>
            <a:endParaRPr lang="nl-NL" sz="240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98" y="942536"/>
            <a:ext cx="3922785" cy="374464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450" y="5143862"/>
            <a:ext cx="1394191" cy="1486944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56" y="942538"/>
            <a:ext cx="4992859" cy="3744644"/>
          </a:xfrm>
          <a:prstGeom prst="rect">
            <a:avLst/>
          </a:prstGeom>
        </p:spPr>
      </p:pic>
      <p:pic>
        <p:nvPicPr>
          <p:cNvPr id="10" name="Picture 2" descr="http://www.bimrc.nl/wp-content/uploads/2014/11/BIM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556" y="4033675"/>
            <a:ext cx="4603637" cy="238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06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hoek 31">
            <a:extLst>
              <a:ext uri="{FF2B5EF4-FFF2-40B4-BE49-F238E27FC236}">
                <a16:creationId xmlns:a16="http://schemas.microsoft.com/office/drawing/2014/main" xmlns="" id="{5AF83979-EF4A-4807-A9BD-18CFE4E992A0}"/>
              </a:ext>
            </a:extLst>
          </p:cNvPr>
          <p:cNvSpPr/>
          <p:nvPr/>
        </p:nvSpPr>
        <p:spPr>
          <a:xfrm rot="10800000">
            <a:off x="1" y="5831525"/>
            <a:ext cx="12191999" cy="1080000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100000">
                <a:schemeClr val="accent1"/>
              </a:gs>
            </a:gsLst>
            <a:lin ang="13500000" scaled="1"/>
            <a:tileRect/>
          </a:gradFill>
          <a:ln>
            <a:noFill/>
            <a:prstDash val="dashDot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xmlns="" id="{5AF83979-EF4A-4807-A9BD-18CFE4E992A0}"/>
              </a:ext>
            </a:extLst>
          </p:cNvPr>
          <p:cNvSpPr/>
          <p:nvPr/>
        </p:nvSpPr>
        <p:spPr>
          <a:xfrm>
            <a:off x="0" y="-648"/>
            <a:ext cx="12191999" cy="1080000"/>
          </a:xfrm>
          <a:prstGeom prst="rect">
            <a:avLst/>
          </a:prstGeom>
          <a:gradFill flip="none" rotWithShape="1">
            <a:gsLst>
              <a:gs pos="38000">
                <a:schemeClr val="bg1"/>
              </a:gs>
              <a:gs pos="0">
                <a:schemeClr val="accent1"/>
              </a:gs>
            </a:gsLst>
            <a:lin ang="2700000" scaled="1"/>
            <a:tileRect/>
          </a:gradFill>
          <a:ln>
            <a:noFill/>
            <a:prstDash val="dashDot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CC957AC3-CE08-4050-B5CF-3D0E62432D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257" y="97687"/>
            <a:ext cx="3671689" cy="84484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450" y="5143862"/>
            <a:ext cx="1394191" cy="1486944"/>
          </a:xfrm>
          <a:prstGeom prst="rect">
            <a:avLst/>
          </a:prstGeom>
        </p:spPr>
      </p:pic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-3601878" y="778584"/>
            <a:ext cx="10515600" cy="55929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u="sng" dirty="0" smtClean="0"/>
              <a:t>BIM In ons onderwijs:</a:t>
            </a:r>
          </a:p>
          <a:p>
            <a:endParaRPr lang="nl-NL" dirty="0" smtClean="0"/>
          </a:p>
          <a:p>
            <a:endParaRPr lang="nl-NL" dirty="0" smtClean="0"/>
          </a:p>
          <a:p>
            <a:r>
              <a:rPr lang="nl-NL" dirty="0" smtClean="0"/>
              <a:t>-Bouwkunde </a:t>
            </a:r>
          </a:p>
          <a:p>
            <a:endParaRPr lang="nl-NL" dirty="0" smtClean="0"/>
          </a:p>
          <a:p>
            <a:endParaRPr lang="nl-NL" dirty="0" smtClean="0"/>
          </a:p>
          <a:p>
            <a:r>
              <a:rPr lang="nl-NL" dirty="0" smtClean="0"/>
              <a:t>-Weg-  en waterbouw</a:t>
            </a:r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r>
              <a:rPr lang="nl-NL" dirty="0" smtClean="0"/>
              <a:t>-Installatietechniek</a:t>
            </a:r>
          </a:p>
          <a:p>
            <a:endParaRPr lang="nl-NL" dirty="0"/>
          </a:p>
        </p:txBody>
      </p:sp>
      <p:pic>
        <p:nvPicPr>
          <p:cNvPr id="8" name="Picture 2" descr="http://www.cadline.co.uk/Products/BIM/IMG/Revit_FAMILY_Bann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239" y="2060951"/>
            <a:ext cx="2526790" cy="67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Afbeeldingsresultaat voor civil 3d 20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239" y="3476507"/>
            <a:ext cx="953686" cy="72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/>
          <p:cNvSpPr txBox="1"/>
          <p:nvPr/>
        </p:nvSpPr>
        <p:spPr>
          <a:xfrm>
            <a:off x="4516344" y="3789388"/>
            <a:ext cx="397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 smtClean="0"/>
              <a:t>+</a:t>
            </a:r>
            <a:endParaRPr lang="nl-NL" sz="4000" dirty="0"/>
          </a:p>
        </p:txBody>
      </p:sp>
      <p:pic>
        <p:nvPicPr>
          <p:cNvPr id="11" name="Picture 2" descr="http://www.cadline.co.uk/Products/BIM/IMG/Revit_FAMILY_Bann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239" y="5074496"/>
            <a:ext cx="2526790" cy="67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cadline.co.uk/Products/BIM/IMG/Revit_FAMILY_Bann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600" y="3476507"/>
            <a:ext cx="2526790" cy="67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Afbeeldingsresultaat voor autodesk invent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593" y="5074496"/>
            <a:ext cx="1462662" cy="73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kstvak 13"/>
          <p:cNvSpPr txBox="1"/>
          <p:nvPr/>
        </p:nvSpPr>
        <p:spPr>
          <a:xfrm>
            <a:off x="5720528" y="5220623"/>
            <a:ext cx="397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 smtClean="0"/>
              <a:t>+</a:t>
            </a:r>
            <a:endParaRPr lang="nl-NL" sz="4000" dirty="0"/>
          </a:p>
        </p:txBody>
      </p:sp>
      <p:sp>
        <p:nvSpPr>
          <p:cNvPr id="16" name="Ovaal 15"/>
          <p:cNvSpPr/>
          <p:nvPr/>
        </p:nvSpPr>
        <p:spPr>
          <a:xfrm>
            <a:off x="2115044" y="1327261"/>
            <a:ext cx="6591632" cy="521605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Picture 6" descr="Afbeeldingsresultaat voor autodesk bim36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234" y="569753"/>
            <a:ext cx="4657725" cy="300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10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hoek 31">
            <a:extLst>
              <a:ext uri="{FF2B5EF4-FFF2-40B4-BE49-F238E27FC236}">
                <a16:creationId xmlns:a16="http://schemas.microsoft.com/office/drawing/2014/main" xmlns="" id="{5AF83979-EF4A-4807-A9BD-18CFE4E992A0}"/>
              </a:ext>
            </a:extLst>
          </p:cNvPr>
          <p:cNvSpPr/>
          <p:nvPr/>
        </p:nvSpPr>
        <p:spPr>
          <a:xfrm rot="10800000">
            <a:off x="1" y="5831525"/>
            <a:ext cx="12191999" cy="1080000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100000">
                <a:schemeClr val="accent1"/>
              </a:gs>
            </a:gsLst>
            <a:lin ang="13500000" scaled="1"/>
            <a:tileRect/>
          </a:gradFill>
          <a:ln>
            <a:noFill/>
            <a:prstDash val="dashDot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xmlns="" id="{5AF83979-EF4A-4807-A9BD-18CFE4E992A0}"/>
              </a:ext>
            </a:extLst>
          </p:cNvPr>
          <p:cNvSpPr/>
          <p:nvPr/>
        </p:nvSpPr>
        <p:spPr>
          <a:xfrm>
            <a:off x="0" y="-648"/>
            <a:ext cx="12191999" cy="1080000"/>
          </a:xfrm>
          <a:prstGeom prst="rect">
            <a:avLst/>
          </a:prstGeom>
          <a:gradFill flip="none" rotWithShape="1">
            <a:gsLst>
              <a:gs pos="38000">
                <a:schemeClr val="bg1"/>
              </a:gs>
              <a:gs pos="0">
                <a:schemeClr val="accent1"/>
              </a:gs>
            </a:gsLst>
            <a:lin ang="2700000" scaled="1"/>
            <a:tileRect/>
          </a:gradFill>
          <a:ln>
            <a:noFill/>
            <a:prstDash val="dashDot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CC957AC3-CE08-4050-B5CF-3D0E62432D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257" y="97687"/>
            <a:ext cx="3671689" cy="84484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450" y="5143862"/>
            <a:ext cx="1394191" cy="1486944"/>
          </a:xfrm>
          <a:prstGeom prst="rect">
            <a:avLst/>
          </a:prstGeom>
        </p:spPr>
      </p:pic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369629" y="759656"/>
            <a:ext cx="11589688" cy="599050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u="sng" dirty="0" smtClean="0"/>
              <a:t>Lesprogramma Alfa-college Bouwkunde BOL4(eerste stappen richting BIM):</a:t>
            </a:r>
          </a:p>
          <a:p>
            <a:pPr algn="l"/>
            <a:endParaRPr lang="nl-NL" u="sng" dirty="0" smtClean="0"/>
          </a:p>
          <a:p>
            <a:endParaRPr lang="nl-NL" dirty="0"/>
          </a:p>
          <a:p>
            <a:pPr algn="l"/>
            <a:r>
              <a:rPr lang="nl-NL" dirty="0" smtClean="0"/>
              <a:t>-Klas 1, </a:t>
            </a:r>
            <a:r>
              <a:rPr lang="nl-NL" dirty="0" err="1" smtClean="0"/>
              <a:t>sketchup</a:t>
            </a:r>
            <a:r>
              <a:rPr lang="nl-NL" dirty="0" smtClean="0"/>
              <a:t> en autocad</a:t>
            </a:r>
          </a:p>
          <a:p>
            <a:pPr algn="l"/>
            <a:endParaRPr lang="nl-NL" dirty="0" smtClean="0"/>
          </a:p>
          <a:p>
            <a:pPr algn="l"/>
            <a:endParaRPr lang="nl-NL" dirty="0" smtClean="0"/>
          </a:p>
          <a:p>
            <a:pPr algn="l"/>
            <a:r>
              <a:rPr lang="nl-NL" dirty="0" smtClean="0"/>
              <a:t>-Klas 2, </a:t>
            </a:r>
            <a:r>
              <a:rPr lang="nl-NL" dirty="0" err="1" smtClean="0"/>
              <a:t>Revit</a:t>
            </a:r>
            <a:endParaRPr lang="nl-NL" dirty="0" smtClean="0"/>
          </a:p>
          <a:p>
            <a:pPr algn="l"/>
            <a:endParaRPr lang="nl-NL" dirty="0" smtClean="0"/>
          </a:p>
          <a:p>
            <a:pPr algn="l"/>
            <a:endParaRPr lang="nl-NL" dirty="0"/>
          </a:p>
          <a:p>
            <a:pPr algn="l"/>
            <a:r>
              <a:rPr lang="nl-NL" dirty="0" smtClean="0"/>
              <a:t>-Klas 3 en 4, </a:t>
            </a:r>
            <a:r>
              <a:rPr lang="nl-NL" dirty="0" err="1" smtClean="0"/>
              <a:t>Revit</a:t>
            </a:r>
            <a:r>
              <a:rPr lang="nl-NL" dirty="0" smtClean="0"/>
              <a:t> </a:t>
            </a:r>
            <a:r>
              <a:rPr lang="nl-NL" dirty="0" err="1" smtClean="0"/>
              <a:t>collaboration</a:t>
            </a:r>
            <a:r>
              <a:rPr lang="nl-NL" dirty="0" smtClean="0"/>
              <a:t> in BIM360</a:t>
            </a:r>
            <a:endParaRPr lang="nl-NL" dirty="0"/>
          </a:p>
        </p:txBody>
      </p:sp>
      <p:pic>
        <p:nvPicPr>
          <p:cNvPr id="8" name="Picture 2" descr="http://www.hicad.co.ke/images/AutoCA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667" y="1852033"/>
            <a:ext cx="1903813" cy="74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www.slbdiensten.nl/slb/upload/sketchup-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647" y="1875604"/>
            <a:ext cx="2270337" cy="71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cadline.co.uk/Products/BIM/IMG/Revit_FAMILY_Banne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667" y="3136864"/>
            <a:ext cx="2462431" cy="65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1.bp.blogspot.com/-fRJdZMKNjCo/Vo2OIXU8WzI/AAAAAAAAHWQ/lvKbi9w2xfc/s1600/ADK-15074-Skyscraper_UberGraphic_FIN-A-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667" y="4751365"/>
            <a:ext cx="1579836" cy="122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4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hoek 31">
            <a:extLst>
              <a:ext uri="{FF2B5EF4-FFF2-40B4-BE49-F238E27FC236}">
                <a16:creationId xmlns:a16="http://schemas.microsoft.com/office/drawing/2014/main" xmlns="" id="{5AF83979-EF4A-4807-A9BD-18CFE4E992A0}"/>
              </a:ext>
            </a:extLst>
          </p:cNvPr>
          <p:cNvSpPr/>
          <p:nvPr/>
        </p:nvSpPr>
        <p:spPr>
          <a:xfrm rot="10800000">
            <a:off x="1" y="5831525"/>
            <a:ext cx="12191999" cy="1080000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100000">
                <a:schemeClr val="accent1"/>
              </a:gs>
            </a:gsLst>
            <a:lin ang="13500000" scaled="1"/>
            <a:tileRect/>
          </a:gradFill>
          <a:ln>
            <a:noFill/>
            <a:prstDash val="dashDot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xmlns="" id="{5AF83979-EF4A-4807-A9BD-18CFE4E992A0}"/>
              </a:ext>
            </a:extLst>
          </p:cNvPr>
          <p:cNvSpPr/>
          <p:nvPr/>
        </p:nvSpPr>
        <p:spPr>
          <a:xfrm>
            <a:off x="0" y="-648"/>
            <a:ext cx="12191999" cy="1080000"/>
          </a:xfrm>
          <a:prstGeom prst="rect">
            <a:avLst/>
          </a:prstGeom>
          <a:gradFill flip="none" rotWithShape="1">
            <a:gsLst>
              <a:gs pos="38000">
                <a:schemeClr val="bg1"/>
              </a:gs>
              <a:gs pos="0">
                <a:schemeClr val="accent1"/>
              </a:gs>
            </a:gsLst>
            <a:lin ang="2700000" scaled="1"/>
            <a:tileRect/>
          </a:gradFill>
          <a:ln>
            <a:noFill/>
            <a:prstDash val="dashDot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CC957AC3-CE08-4050-B5CF-3D0E62432D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257" y="97687"/>
            <a:ext cx="3671689" cy="84484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450" y="5143862"/>
            <a:ext cx="1394191" cy="1486944"/>
          </a:xfrm>
          <a:prstGeom prst="rect">
            <a:avLst/>
          </a:prstGeom>
        </p:spPr>
      </p:pic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644617" y="872197"/>
            <a:ext cx="10515600" cy="538620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 smtClean="0"/>
          </a:p>
          <a:p>
            <a:pPr algn="l"/>
            <a:r>
              <a:rPr lang="nl-NL" dirty="0" smtClean="0"/>
              <a:t>Waarom Autodesk </a:t>
            </a:r>
            <a:r>
              <a:rPr lang="nl-NL" dirty="0" err="1" smtClean="0"/>
              <a:t>Revit</a:t>
            </a:r>
            <a:r>
              <a:rPr lang="nl-NL" dirty="0" smtClean="0"/>
              <a:t>?</a:t>
            </a:r>
          </a:p>
          <a:p>
            <a:pPr algn="l"/>
            <a:endParaRPr lang="nl-NL" dirty="0" smtClean="0"/>
          </a:p>
          <a:p>
            <a:pPr algn="l"/>
            <a:r>
              <a:rPr lang="nl-NL" dirty="0" smtClean="0"/>
              <a:t>-Autodesk geschiedenis Alfa-college (Goede studentenondersteuning)</a:t>
            </a:r>
          </a:p>
          <a:p>
            <a:pPr algn="l"/>
            <a:endParaRPr lang="nl-NL" dirty="0" smtClean="0"/>
          </a:p>
          <a:p>
            <a:pPr algn="l"/>
            <a:r>
              <a:rPr lang="nl-NL" dirty="0" smtClean="0"/>
              <a:t>-grootste marktleverancier</a:t>
            </a:r>
          </a:p>
          <a:p>
            <a:pPr algn="l"/>
            <a:endParaRPr lang="nl-NL" dirty="0" smtClean="0"/>
          </a:p>
          <a:p>
            <a:pPr algn="l"/>
            <a:r>
              <a:rPr lang="nl-NL" dirty="0" smtClean="0"/>
              <a:t>-breedste marktleverancier (</a:t>
            </a:r>
            <a:r>
              <a:rPr lang="nl-NL" dirty="0" err="1" smtClean="0"/>
              <a:t>architecture</a:t>
            </a:r>
            <a:r>
              <a:rPr lang="nl-NL" dirty="0" smtClean="0"/>
              <a:t>/construct/MEP)</a:t>
            </a:r>
          </a:p>
          <a:p>
            <a:pPr algn="l"/>
            <a:endParaRPr lang="nl-NL" dirty="0" smtClean="0"/>
          </a:p>
          <a:p>
            <a:pPr algn="l"/>
            <a:r>
              <a:rPr lang="nl-NL" dirty="0" smtClean="0"/>
              <a:t>-snelste ontwikkelingen</a:t>
            </a:r>
          </a:p>
          <a:p>
            <a:pPr algn="l"/>
            <a:endParaRPr lang="nl-NL" dirty="0" smtClean="0"/>
          </a:p>
          <a:p>
            <a:pPr algn="l"/>
            <a:r>
              <a:rPr lang="nl-NL" dirty="0" smtClean="0"/>
              <a:t>Beste ondersteuning richting de Cloud</a:t>
            </a:r>
          </a:p>
          <a:p>
            <a:endParaRPr lang="nl-NL" dirty="0" smtClean="0"/>
          </a:p>
          <a:p>
            <a:endParaRPr lang="nl-NL" dirty="0" smtClean="0"/>
          </a:p>
          <a:p>
            <a:endParaRPr lang="nl-NL" sz="2600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8" name="Picture 4" descr="Afbeeldingsresultaat voor autodesk rev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596" y="520111"/>
            <a:ext cx="381000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12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hoek 31">
            <a:extLst>
              <a:ext uri="{FF2B5EF4-FFF2-40B4-BE49-F238E27FC236}">
                <a16:creationId xmlns:a16="http://schemas.microsoft.com/office/drawing/2014/main" xmlns="" id="{5AF83979-EF4A-4807-A9BD-18CFE4E992A0}"/>
              </a:ext>
            </a:extLst>
          </p:cNvPr>
          <p:cNvSpPr/>
          <p:nvPr/>
        </p:nvSpPr>
        <p:spPr>
          <a:xfrm rot="10800000">
            <a:off x="1" y="5831525"/>
            <a:ext cx="12191999" cy="1080000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100000">
                <a:schemeClr val="accent1"/>
              </a:gs>
            </a:gsLst>
            <a:lin ang="13500000" scaled="1"/>
            <a:tileRect/>
          </a:gradFill>
          <a:ln>
            <a:noFill/>
            <a:prstDash val="dashDot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xmlns="" id="{5AF83979-EF4A-4807-A9BD-18CFE4E992A0}"/>
              </a:ext>
            </a:extLst>
          </p:cNvPr>
          <p:cNvSpPr/>
          <p:nvPr/>
        </p:nvSpPr>
        <p:spPr>
          <a:xfrm>
            <a:off x="0" y="-648"/>
            <a:ext cx="12191999" cy="1080000"/>
          </a:xfrm>
          <a:prstGeom prst="rect">
            <a:avLst/>
          </a:prstGeom>
          <a:gradFill flip="none" rotWithShape="1">
            <a:gsLst>
              <a:gs pos="38000">
                <a:schemeClr val="bg1"/>
              </a:gs>
              <a:gs pos="0">
                <a:schemeClr val="accent1"/>
              </a:gs>
            </a:gsLst>
            <a:lin ang="2700000" scaled="1"/>
            <a:tileRect/>
          </a:gradFill>
          <a:ln>
            <a:noFill/>
            <a:prstDash val="dashDot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CC957AC3-CE08-4050-B5CF-3D0E62432D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257" y="97687"/>
            <a:ext cx="3671689" cy="84484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450" y="5143862"/>
            <a:ext cx="1394191" cy="1486944"/>
          </a:xfrm>
          <a:prstGeom prst="rect">
            <a:avLst/>
          </a:prstGeom>
        </p:spPr>
      </p:pic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241852" y="163802"/>
            <a:ext cx="10515600" cy="435133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u="sng" dirty="0" smtClean="0"/>
              <a:t>Opzetten lesprogramma voor BIM:</a:t>
            </a:r>
          </a:p>
          <a:p>
            <a:pPr algn="l"/>
            <a:endParaRPr lang="nl-NL" dirty="0" smtClean="0"/>
          </a:p>
          <a:p>
            <a:pPr algn="l"/>
            <a:r>
              <a:rPr lang="nl-NL" dirty="0" smtClean="0"/>
              <a:t>-Doel vastleggen, kennis opdoen………</a:t>
            </a:r>
          </a:p>
          <a:p>
            <a:pPr algn="l"/>
            <a:endParaRPr lang="nl-NL" dirty="0" smtClean="0"/>
          </a:p>
          <a:p>
            <a:pPr algn="l"/>
            <a:endParaRPr lang="nl-NL" dirty="0" smtClean="0"/>
          </a:p>
          <a:p>
            <a:pPr algn="l"/>
            <a:r>
              <a:rPr lang="nl-NL" dirty="0" smtClean="0"/>
              <a:t>-Grenzen blijven verleggen, wat gebeurd </a:t>
            </a:r>
          </a:p>
          <a:p>
            <a:pPr algn="l"/>
            <a:r>
              <a:rPr lang="nl-NL" dirty="0" smtClean="0"/>
              <a:t>  er in de rest van de wereld</a:t>
            </a:r>
          </a:p>
          <a:p>
            <a:pPr algn="l"/>
            <a:endParaRPr lang="nl-NL" dirty="0" smtClean="0"/>
          </a:p>
          <a:p>
            <a:pPr algn="l"/>
            <a:endParaRPr lang="nl-NL" dirty="0" smtClean="0"/>
          </a:p>
          <a:p>
            <a:pPr algn="l"/>
            <a:r>
              <a:rPr lang="nl-NL" dirty="0" smtClean="0"/>
              <a:t>-Blijven ontwikkelen</a:t>
            </a:r>
            <a:endParaRPr lang="nl-NL" dirty="0"/>
          </a:p>
        </p:txBody>
      </p:sp>
      <p:pic>
        <p:nvPicPr>
          <p:cNvPr id="8" name="Picture 4" descr="Afbeeldingsresultaat voor bimtopia stanfor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297" y="1008651"/>
            <a:ext cx="5353958" cy="395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BIMtopia_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309" y="3994250"/>
            <a:ext cx="5449149" cy="168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Afbeeldingsresultaat voor stanford universitei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136" y="5548341"/>
            <a:ext cx="1516533" cy="111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Afbeeldingsresultaat voor autodesk universit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422" y="5779533"/>
            <a:ext cx="2727442" cy="881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fbeeldingsresultaat voor cadac grou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223" y="466793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18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hoek 31">
            <a:extLst>
              <a:ext uri="{FF2B5EF4-FFF2-40B4-BE49-F238E27FC236}">
                <a16:creationId xmlns:a16="http://schemas.microsoft.com/office/drawing/2014/main" xmlns="" id="{5AF83979-EF4A-4807-A9BD-18CFE4E992A0}"/>
              </a:ext>
            </a:extLst>
          </p:cNvPr>
          <p:cNvSpPr/>
          <p:nvPr/>
        </p:nvSpPr>
        <p:spPr>
          <a:xfrm rot="10800000">
            <a:off x="1" y="5831525"/>
            <a:ext cx="12191999" cy="1080000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100000">
                <a:schemeClr val="accent1"/>
              </a:gs>
            </a:gsLst>
            <a:lin ang="13500000" scaled="1"/>
            <a:tileRect/>
          </a:gradFill>
          <a:ln>
            <a:noFill/>
            <a:prstDash val="dashDot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xmlns="" id="{5AF83979-EF4A-4807-A9BD-18CFE4E992A0}"/>
              </a:ext>
            </a:extLst>
          </p:cNvPr>
          <p:cNvSpPr/>
          <p:nvPr/>
        </p:nvSpPr>
        <p:spPr>
          <a:xfrm>
            <a:off x="0" y="-648"/>
            <a:ext cx="12191999" cy="1080000"/>
          </a:xfrm>
          <a:prstGeom prst="rect">
            <a:avLst/>
          </a:prstGeom>
          <a:gradFill flip="none" rotWithShape="1">
            <a:gsLst>
              <a:gs pos="38000">
                <a:schemeClr val="bg1"/>
              </a:gs>
              <a:gs pos="0">
                <a:schemeClr val="accent1"/>
              </a:gs>
            </a:gsLst>
            <a:lin ang="2700000" scaled="1"/>
            <a:tileRect/>
          </a:gradFill>
          <a:ln>
            <a:noFill/>
            <a:prstDash val="dashDot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CC957AC3-CE08-4050-B5CF-3D0E62432D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257" y="97687"/>
            <a:ext cx="3671689" cy="844849"/>
          </a:xfrm>
          <a:prstGeom prst="rect">
            <a:avLst/>
          </a:prstGeom>
        </p:spPr>
      </p:pic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241852" y="163802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u="sng" dirty="0" smtClean="0"/>
              <a:t>Opzetten lesprogramma voor BIM:</a:t>
            </a:r>
          </a:p>
          <a:p>
            <a:pPr algn="l"/>
            <a:endParaRPr lang="nl-NL" dirty="0" smtClean="0"/>
          </a:p>
          <a:p>
            <a:pPr algn="l"/>
            <a:r>
              <a:rPr lang="nl-NL" dirty="0" smtClean="0"/>
              <a:t>-1</a:t>
            </a:r>
            <a:r>
              <a:rPr lang="nl-NL" baseline="30000" dirty="0" smtClean="0"/>
              <a:t>e</a:t>
            </a:r>
            <a:r>
              <a:rPr lang="nl-NL" dirty="0" smtClean="0"/>
              <a:t> doel BIM Alfa-college, leren werken met de Tools</a:t>
            </a:r>
          </a:p>
          <a:p>
            <a:pPr algn="l"/>
            <a:endParaRPr lang="nl-NL" dirty="0" smtClean="0"/>
          </a:p>
          <a:p>
            <a:pPr algn="l"/>
            <a:r>
              <a:rPr lang="nl-NL" dirty="0" smtClean="0"/>
              <a:t>-Basisproject Alfa, van nul tot verwerkt model in een echte tekening</a:t>
            </a:r>
          </a:p>
          <a:p>
            <a:pPr algn="l"/>
            <a:endParaRPr lang="nl-NL" dirty="0" smtClean="0"/>
          </a:p>
        </p:txBody>
      </p:sp>
      <p:sp>
        <p:nvSpPr>
          <p:cNvPr id="8" name="AutoShape 6" descr="Afbeeldingsresultaat voor bimtopia"/>
          <p:cNvSpPr>
            <a:spLocks noChangeAspect="1" noChangeArrowheads="1"/>
          </p:cNvSpPr>
          <p:nvPr/>
        </p:nvSpPr>
        <p:spPr bwMode="auto">
          <a:xfrm>
            <a:off x="887094" y="-152401"/>
            <a:ext cx="4209691" cy="420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9" name="vrijstaand hui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1851" y="2585072"/>
            <a:ext cx="5091359" cy="2711414"/>
          </a:xfrm>
          <a:prstGeom prst="rect">
            <a:avLst/>
          </a:prstGeom>
        </p:spPr>
      </p:pic>
      <p:pic>
        <p:nvPicPr>
          <p:cNvPr id="10" name="Tijdelijke aanduiding voor inhoud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076" y="2395737"/>
            <a:ext cx="6079123" cy="435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0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hoek 31">
            <a:extLst>
              <a:ext uri="{FF2B5EF4-FFF2-40B4-BE49-F238E27FC236}">
                <a16:creationId xmlns:a16="http://schemas.microsoft.com/office/drawing/2014/main" xmlns="" id="{5AF83979-EF4A-4807-A9BD-18CFE4E992A0}"/>
              </a:ext>
            </a:extLst>
          </p:cNvPr>
          <p:cNvSpPr/>
          <p:nvPr/>
        </p:nvSpPr>
        <p:spPr>
          <a:xfrm rot="10800000">
            <a:off x="1" y="5831525"/>
            <a:ext cx="12191999" cy="1080000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100000">
                <a:schemeClr val="accent1"/>
              </a:gs>
            </a:gsLst>
            <a:lin ang="13500000" scaled="1"/>
            <a:tileRect/>
          </a:gradFill>
          <a:ln>
            <a:noFill/>
            <a:prstDash val="dashDot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xmlns="" id="{5AF83979-EF4A-4807-A9BD-18CFE4E992A0}"/>
              </a:ext>
            </a:extLst>
          </p:cNvPr>
          <p:cNvSpPr/>
          <p:nvPr/>
        </p:nvSpPr>
        <p:spPr>
          <a:xfrm>
            <a:off x="0" y="-648"/>
            <a:ext cx="12191999" cy="1080000"/>
          </a:xfrm>
          <a:prstGeom prst="rect">
            <a:avLst/>
          </a:prstGeom>
          <a:gradFill flip="none" rotWithShape="1">
            <a:gsLst>
              <a:gs pos="38000">
                <a:schemeClr val="bg1"/>
              </a:gs>
              <a:gs pos="0">
                <a:schemeClr val="accent1"/>
              </a:gs>
            </a:gsLst>
            <a:lin ang="2700000" scaled="1"/>
            <a:tileRect/>
          </a:gradFill>
          <a:ln>
            <a:noFill/>
            <a:prstDash val="dashDot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CC957AC3-CE08-4050-B5CF-3D0E62432D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257" y="97687"/>
            <a:ext cx="3671689" cy="84484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450" y="5143862"/>
            <a:ext cx="1394191" cy="1486944"/>
          </a:xfrm>
          <a:prstGeom prst="rect">
            <a:avLst/>
          </a:prstGeom>
        </p:spPr>
      </p:pic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408830" y="314877"/>
            <a:ext cx="10515600" cy="435133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dirty="0" err="1" smtClean="0"/>
              <a:t>Revit</a:t>
            </a:r>
            <a:r>
              <a:rPr lang="nl-NL" dirty="0" smtClean="0"/>
              <a:t> lesprogramma: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30" y="917920"/>
            <a:ext cx="7729609" cy="555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0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hoek 31">
            <a:extLst>
              <a:ext uri="{FF2B5EF4-FFF2-40B4-BE49-F238E27FC236}">
                <a16:creationId xmlns:a16="http://schemas.microsoft.com/office/drawing/2014/main" xmlns="" id="{5AF83979-EF4A-4807-A9BD-18CFE4E992A0}"/>
              </a:ext>
            </a:extLst>
          </p:cNvPr>
          <p:cNvSpPr/>
          <p:nvPr/>
        </p:nvSpPr>
        <p:spPr>
          <a:xfrm rot="10800000">
            <a:off x="1" y="5831525"/>
            <a:ext cx="12191999" cy="1080000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100000">
                <a:schemeClr val="accent1"/>
              </a:gs>
            </a:gsLst>
            <a:lin ang="13500000" scaled="1"/>
            <a:tileRect/>
          </a:gradFill>
          <a:ln>
            <a:noFill/>
            <a:prstDash val="dashDot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xmlns="" id="{5AF83979-EF4A-4807-A9BD-18CFE4E992A0}"/>
              </a:ext>
            </a:extLst>
          </p:cNvPr>
          <p:cNvSpPr/>
          <p:nvPr/>
        </p:nvSpPr>
        <p:spPr>
          <a:xfrm>
            <a:off x="0" y="-648"/>
            <a:ext cx="12191999" cy="1080000"/>
          </a:xfrm>
          <a:prstGeom prst="rect">
            <a:avLst/>
          </a:prstGeom>
          <a:gradFill flip="none" rotWithShape="1">
            <a:gsLst>
              <a:gs pos="38000">
                <a:schemeClr val="bg1"/>
              </a:gs>
              <a:gs pos="0">
                <a:schemeClr val="accent1"/>
              </a:gs>
            </a:gsLst>
            <a:lin ang="2700000" scaled="1"/>
            <a:tileRect/>
          </a:gradFill>
          <a:ln>
            <a:noFill/>
            <a:prstDash val="dashDot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CC957AC3-CE08-4050-B5CF-3D0E62432D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257" y="97687"/>
            <a:ext cx="3671689" cy="84484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562" y="643146"/>
            <a:ext cx="4355231" cy="2712659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899" y="2185591"/>
            <a:ext cx="3747610" cy="2340429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388" y="3726602"/>
            <a:ext cx="3936301" cy="2253342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7" y="3726602"/>
            <a:ext cx="4495884" cy="256298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515" y="4634877"/>
            <a:ext cx="3924486" cy="2191433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23" y="270383"/>
            <a:ext cx="5524066" cy="396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0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17.10.04. BIM Onderwijsdag template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BIM Onderwijsdag template</Template>
  <TotalTime>2284</TotalTime>
  <Words>223</Words>
  <Application>Microsoft Office PowerPoint</Application>
  <PresentationFormat>Breedbeeld</PresentationFormat>
  <Paragraphs>72</Paragraphs>
  <Slides>15</Slides>
  <Notes>0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2017.10.04. BIM Onderwijsdag template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Docent</dc:creator>
  <cp:lastModifiedBy>Docent</cp:lastModifiedBy>
  <cp:revision>7</cp:revision>
  <dcterms:created xsi:type="dcterms:W3CDTF">2017-10-06T19:16:24Z</dcterms:created>
  <dcterms:modified xsi:type="dcterms:W3CDTF">2017-10-08T09:20:54Z</dcterms:modified>
</cp:coreProperties>
</file>