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1"/>
  </p:notesMasterIdLst>
  <p:handoutMasterIdLst>
    <p:handoutMasterId r:id="rId12"/>
  </p:handoutMasterIdLst>
  <p:sldIdLst>
    <p:sldId id="268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64A"/>
    <a:srgbClr val="1C184A"/>
    <a:srgbClr val="B1A16D"/>
    <a:srgbClr val="677073"/>
    <a:srgbClr val="AA9555"/>
    <a:srgbClr val="1D1748"/>
    <a:srgbClr val="B59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4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3EB4EED-D80E-45CE-B608-6C38FFFC13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6620361-DF2A-426A-9A0F-0BD4E8047D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6FB18-2129-48FF-9FB7-E4392317160F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28D26AF-8E19-4578-BE20-39BD057538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5D9835A-3456-47BD-B283-142F66AA24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46498-AA5F-4ECA-93A5-6717C64CA9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366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7C86A-FBAB-4400-9ADB-7D5E290A3952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12C80-0D6E-44FA-97CA-F7F20B2FC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91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8949C-E176-4A76-A9A4-33A3F7FB6612}" type="slidenum"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9257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949C-E176-4A76-A9A4-33A3F7FB661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100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949C-E176-4A76-A9A4-33A3F7FB661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838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949C-E176-4A76-A9A4-33A3F7FB661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998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949C-E176-4A76-A9A4-33A3F7FB661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20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949C-E176-4A76-A9A4-33A3F7FB661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604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EA79F-7BDC-4633-B31E-D58BC2FE05A8}" type="slidenum">
              <a:rPr lang="nl-NL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8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949C-E176-4A76-A9A4-33A3F7FB661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54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92B3-8207-45A0-88EE-ECF20A5DCC26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87B2-3802-49A4-A16A-B933A13CA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299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92B3-8207-45A0-88EE-ECF20A5DCC26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87B2-3802-49A4-A16A-B933A13CA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29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92B3-8207-45A0-88EE-ECF20A5DCC26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87B2-3802-49A4-A16A-B933A13CA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902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92B3-8207-45A0-88EE-ECF20A5DCC26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87B2-3802-49A4-A16A-B933A13CA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749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3B65-66F6-42F6-9C32-16D068581722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F87B-311C-434F-BDB4-926E645AD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389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3B65-66F6-42F6-9C32-16D068581722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F87B-311C-434F-BDB4-926E645AD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2620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3B65-66F6-42F6-9C32-16D068581722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F87B-311C-434F-BDB4-926E645AD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709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3B65-66F6-42F6-9C32-16D068581722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F87B-311C-434F-BDB4-926E645AD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187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3B65-66F6-42F6-9C32-16D068581722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F87B-311C-434F-BDB4-926E645AD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369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3B65-66F6-42F6-9C32-16D068581722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F87B-311C-434F-BDB4-926E645AD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22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3B65-66F6-42F6-9C32-16D068581722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F87B-311C-434F-BDB4-926E645AD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821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92B3-8207-45A0-88EE-ECF20A5DCC26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87B2-3802-49A4-A16A-B933A13CA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007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3B65-66F6-42F6-9C32-16D068581722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F87B-311C-434F-BDB4-926E645AD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964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3B65-66F6-42F6-9C32-16D068581722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F87B-311C-434F-BDB4-926E645AD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244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3B65-66F6-42F6-9C32-16D068581722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F87B-311C-434F-BDB4-926E645AD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088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3B65-66F6-42F6-9C32-16D068581722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F87B-311C-434F-BDB4-926E645AD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41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92B3-8207-45A0-88EE-ECF20A5DCC26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87B2-3802-49A4-A16A-B933A13CA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81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92B3-8207-45A0-88EE-ECF20A5DCC26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87B2-3802-49A4-A16A-B933A13CA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79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92B3-8207-45A0-88EE-ECF20A5DCC26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87B2-3802-49A4-A16A-B933A13CA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51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92B3-8207-45A0-88EE-ECF20A5DCC26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87B2-3802-49A4-A16A-B933A13CA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01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92B3-8207-45A0-88EE-ECF20A5DCC26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87B2-3802-49A4-A16A-B933A13CA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650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92B3-8207-45A0-88EE-ECF20A5DCC26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87B2-3802-49A4-A16A-B933A13CA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58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92B3-8207-45A0-88EE-ECF20A5DCC26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87B2-3802-49A4-A16A-B933A13CA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331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D92B3-8207-45A0-88EE-ECF20A5DCC26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087B2-3802-49A4-A16A-B933A13CAAEE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31">
            <a:extLst>
              <a:ext uri="{FF2B5EF4-FFF2-40B4-BE49-F238E27FC236}">
                <a16:creationId xmlns:a16="http://schemas.microsoft.com/office/drawing/2014/main" id="{5AF83979-EF4A-4807-A9BD-18CFE4E992A0}"/>
              </a:ext>
            </a:extLst>
          </p:cNvPr>
          <p:cNvSpPr/>
          <p:nvPr userDrawn="1"/>
        </p:nvSpPr>
        <p:spPr>
          <a:xfrm rot="10800000">
            <a:off x="1" y="5831525"/>
            <a:ext cx="12191999" cy="1080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  <a:prstDash val="dashDot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4">
            <a:extLst>
              <a:ext uri="{FF2B5EF4-FFF2-40B4-BE49-F238E27FC236}">
                <a16:creationId xmlns:a16="http://schemas.microsoft.com/office/drawing/2014/main" id="{5AF83979-EF4A-4807-A9BD-18CFE4E992A0}"/>
              </a:ext>
            </a:extLst>
          </p:cNvPr>
          <p:cNvSpPr/>
          <p:nvPr userDrawn="1"/>
        </p:nvSpPr>
        <p:spPr>
          <a:xfrm>
            <a:off x="0" y="-648"/>
            <a:ext cx="12191999" cy="1080000"/>
          </a:xfrm>
          <a:prstGeom prst="rect">
            <a:avLst/>
          </a:prstGeom>
          <a:gradFill flip="none" rotWithShape="1">
            <a:gsLst>
              <a:gs pos="38000">
                <a:schemeClr val="bg1"/>
              </a:gs>
              <a:gs pos="0">
                <a:schemeClr val="accent1"/>
              </a:gs>
            </a:gsLst>
            <a:lin ang="2700000" scaled="1"/>
            <a:tileRect/>
          </a:gradFill>
          <a:ln>
            <a:noFill/>
            <a:prstDash val="dashDot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4">
            <a:extLst>
              <a:ext uri="{FF2B5EF4-FFF2-40B4-BE49-F238E27FC236}">
                <a16:creationId xmlns:a16="http://schemas.microsoft.com/office/drawing/2014/main" id="{CC957AC3-CE08-4050-B5CF-3D0E62432DB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257" y="135226"/>
            <a:ext cx="3671689" cy="84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6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D3B65-66F6-42F6-9C32-16D068581722}" type="datetimeFigureOut">
              <a:rPr lang="nl-NL" smtClean="0"/>
              <a:t>6-10-2017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8F87B-311C-434F-BDB4-926E645AD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916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4.tif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4.tif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26.jpeg"/><Relationship Id="rId5" Type="http://schemas.openxmlformats.org/officeDocument/2006/relationships/image" Target="../media/image8.png"/><Relationship Id="rId10" Type="http://schemas.openxmlformats.org/officeDocument/2006/relationships/image" Target="../media/image25.png"/><Relationship Id="rId4" Type="http://schemas.openxmlformats.org/officeDocument/2006/relationships/image" Target="../media/image4.tif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7.pn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4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s://res.cloudinary.com/crunchbase-production/image/upload/v1505470713/lu3wbbfiz1cfbpkzqed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r="863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130725" y="4540665"/>
            <a:ext cx="9930549" cy="11668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BIM | </a:t>
            </a: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perspectief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vanuit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de </a:t>
            </a: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fabrikant</a:t>
            </a:r>
            <a:endParaRPr kumimoji="0" lang="en-US" sz="4400" b="1" i="0" u="none" strike="noStrike" kern="1200" cap="none" spc="0" normalizeH="0" baseline="0" noProof="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46" y="5968876"/>
            <a:ext cx="2245623" cy="564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99" y="6063731"/>
            <a:ext cx="2705455" cy="37455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2400" y="8943"/>
            <a:ext cx="3075991" cy="78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1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72113"/>
            <a:ext cx="5181600" cy="3867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i="1" dirty="0" err="1">
                <a:cs typeface="Arial" panose="020B0604020202020204" pitchFamily="34" charset="0"/>
              </a:rPr>
              <a:t>Wavin</a:t>
            </a:r>
            <a:r>
              <a:rPr lang="nl-NL" sz="2000" i="1" dirty="0">
                <a:cs typeface="Arial" panose="020B0604020202020204" pitchFamily="34" charset="0"/>
              </a:rPr>
              <a:t> levert oplossingen voor distributie van drinkwater en gas, duurzaam beheer van regenwater en afvalwater, energie-efficiënte verwarming en koeling van gebouwen, elektro, telecom en industriële toepassingen.</a:t>
            </a:r>
          </a:p>
          <a:p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 err="1">
                <a:cs typeface="Arial" panose="020B0604020202020204" pitchFamily="34" charset="0"/>
              </a:rPr>
              <a:t>Omzet</a:t>
            </a:r>
            <a:r>
              <a:rPr lang="en-US" sz="2400" dirty="0">
                <a:cs typeface="Arial" panose="020B0604020202020204" pitchFamily="34" charset="0"/>
              </a:rPr>
              <a:t> 1,2 </a:t>
            </a:r>
            <a:r>
              <a:rPr lang="en-US" sz="2400" dirty="0" err="1">
                <a:cs typeface="Arial" panose="020B0604020202020204" pitchFamily="34" charset="0"/>
              </a:rPr>
              <a:t>mld</a:t>
            </a:r>
            <a:r>
              <a:rPr lang="en-US" sz="2400" dirty="0">
                <a:cs typeface="Arial" panose="020B0604020202020204" pitchFamily="34" charset="0"/>
              </a:rPr>
              <a:t>. Euro</a:t>
            </a:r>
          </a:p>
          <a:p>
            <a:r>
              <a:rPr lang="en-US" sz="2400" dirty="0">
                <a:cs typeface="Arial" panose="020B0604020202020204" pitchFamily="34" charset="0"/>
              </a:rPr>
              <a:t>32 </a:t>
            </a:r>
            <a:r>
              <a:rPr lang="en-US" sz="2400" dirty="0" err="1">
                <a:cs typeface="Arial" panose="020B0604020202020204" pitchFamily="34" charset="0"/>
              </a:rPr>
              <a:t>productielocaties</a:t>
            </a:r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 err="1">
                <a:cs typeface="Arial" panose="020B0604020202020204" pitchFamily="34" charset="0"/>
              </a:rPr>
              <a:t>Actief</a:t>
            </a:r>
            <a:r>
              <a:rPr lang="en-US" sz="2400" dirty="0">
                <a:cs typeface="Arial" panose="020B0604020202020204" pitchFamily="34" charset="0"/>
              </a:rPr>
              <a:t> in 25 </a:t>
            </a:r>
            <a:r>
              <a:rPr lang="en-US" sz="2400" dirty="0" err="1">
                <a:cs typeface="Arial" panose="020B0604020202020204" pitchFamily="34" charset="0"/>
              </a:rPr>
              <a:t>landen</a:t>
            </a:r>
            <a:endParaRPr lang="nl-NL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5.500 </a:t>
            </a:r>
            <a:r>
              <a:rPr lang="en-US" sz="2400" dirty="0" err="1">
                <a:cs typeface="Arial" panose="020B0604020202020204" pitchFamily="34" charset="0"/>
              </a:rPr>
              <a:t>medewerkers</a:t>
            </a:r>
            <a:endParaRPr lang="nl-NL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i="1" dirty="0"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2072113"/>
            <a:ext cx="5181600" cy="3867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err="1">
                <a:cs typeface="Arial" panose="020B0604020202020204" pitchFamily="34" charset="0"/>
              </a:rPr>
              <a:t>Geberit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i="1" dirty="0" err="1">
                <a:cs typeface="Arial" panose="020B0604020202020204" pitchFamily="34" charset="0"/>
              </a:rPr>
              <a:t>levert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i="1" dirty="0" err="1">
                <a:cs typeface="Arial" panose="020B0604020202020204" pitchFamily="34" charset="0"/>
              </a:rPr>
              <a:t>innovatieve</a:t>
            </a:r>
            <a:r>
              <a:rPr lang="en-US" sz="2000" i="1" dirty="0">
                <a:cs typeface="Arial" panose="020B0604020202020204" pitchFamily="34" charset="0"/>
              </a:rPr>
              <a:t> sanitaire </a:t>
            </a:r>
            <a:r>
              <a:rPr lang="en-US" sz="2000" i="1" dirty="0" err="1">
                <a:cs typeface="Arial" panose="020B0604020202020204" pitchFamily="34" charset="0"/>
              </a:rPr>
              <a:t>oplossingen</a:t>
            </a:r>
            <a:r>
              <a:rPr lang="en-US" sz="2000" i="1" dirty="0">
                <a:cs typeface="Arial" panose="020B0604020202020204" pitchFamily="34" charset="0"/>
              </a:rPr>
              <a:t> met </a:t>
            </a:r>
            <a:r>
              <a:rPr lang="en-US" sz="2000" i="1" dirty="0" err="1">
                <a:cs typeface="Arial" panose="020B0604020202020204" pitchFamily="34" charset="0"/>
              </a:rPr>
              <a:t>als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i="1" dirty="0" err="1">
                <a:cs typeface="Arial" panose="020B0604020202020204" pitchFamily="34" charset="0"/>
              </a:rPr>
              <a:t>doel</a:t>
            </a:r>
            <a:r>
              <a:rPr lang="en-US" sz="2000" i="1" dirty="0">
                <a:cs typeface="Arial" panose="020B0604020202020204" pitchFamily="34" charset="0"/>
              </a:rPr>
              <a:t>: </a:t>
            </a:r>
            <a:r>
              <a:rPr lang="en-US" sz="2000" i="1" dirty="0" err="1">
                <a:cs typeface="Arial" panose="020B0604020202020204" pitchFamily="34" charset="0"/>
              </a:rPr>
              <a:t>een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i="1" dirty="0" err="1">
                <a:cs typeface="Arial" panose="020B0604020202020204" pitchFamily="34" charset="0"/>
              </a:rPr>
              <a:t>duurzame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i="1" dirty="0" err="1">
                <a:cs typeface="Arial" panose="020B0604020202020204" pitchFamily="34" charset="0"/>
              </a:rPr>
              <a:t>verbetering</a:t>
            </a:r>
            <a:r>
              <a:rPr lang="en-US" sz="2000" i="1" dirty="0">
                <a:cs typeface="Arial" panose="020B0604020202020204" pitchFamily="34" charset="0"/>
              </a:rPr>
              <a:t> van de </a:t>
            </a:r>
            <a:r>
              <a:rPr lang="en-US" sz="2000" i="1" dirty="0" err="1">
                <a:cs typeface="Arial" panose="020B0604020202020204" pitchFamily="34" charset="0"/>
              </a:rPr>
              <a:t>kwaliteit</a:t>
            </a:r>
            <a:r>
              <a:rPr lang="en-US" sz="2000" i="1" dirty="0">
                <a:cs typeface="Arial" panose="020B0604020202020204" pitchFamily="34" charset="0"/>
              </a:rPr>
              <a:t> van </a:t>
            </a:r>
            <a:r>
              <a:rPr lang="en-US" sz="2000" i="1" dirty="0" err="1">
                <a:cs typeface="Arial" panose="020B0604020202020204" pitchFamily="34" charset="0"/>
              </a:rPr>
              <a:t>leven</a:t>
            </a:r>
            <a:r>
              <a:rPr lang="en-US" sz="2000" i="1" dirty="0"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 err="1">
                <a:cs typeface="Arial" panose="020B0604020202020204" pitchFamily="34" charset="0"/>
              </a:rPr>
              <a:t>Omzet</a:t>
            </a:r>
            <a:r>
              <a:rPr lang="en-US" sz="2400" dirty="0">
                <a:cs typeface="Arial" panose="020B0604020202020204" pitchFamily="34" charset="0"/>
              </a:rPr>
              <a:t> 2,5 </a:t>
            </a:r>
            <a:r>
              <a:rPr lang="en-US" sz="2400" dirty="0" err="1">
                <a:cs typeface="Arial" panose="020B0604020202020204" pitchFamily="34" charset="0"/>
              </a:rPr>
              <a:t>mld</a:t>
            </a:r>
            <a:r>
              <a:rPr lang="en-US" sz="2400" dirty="0">
                <a:cs typeface="Arial" panose="020B0604020202020204" pitchFamily="34" charset="0"/>
              </a:rPr>
              <a:t>. Euro</a:t>
            </a:r>
          </a:p>
          <a:p>
            <a:r>
              <a:rPr lang="en-US" sz="2400" dirty="0" err="1">
                <a:cs typeface="Arial" panose="020B0604020202020204" pitchFamily="34" charset="0"/>
              </a:rPr>
              <a:t>Omzet</a:t>
            </a:r>
            <a:r>
              <a:rPr lang="en-US" sz="2400" dirty="0">
                <a:cs typeface="Arial" panose="020B0604020202020204" pitchFamily="34" charset="0"/>
              </a:rPr>
              <a:t> in 120 </a:t>
            </a:r>
            <a:r>
              <a:rPr lang="en-US" sz="2400" dirty="0" err="1">
                <a:cs typeface="Arial" panose="020B0604020202020204" pitchFamily="34" charset="0"/>
              </a:rPr>
              <a:t>landen</a:t>
            </a:r>
            <a:endParaRPr lang="nl-NL" sz="2400" dirty="0">
              <a:cs typeface="Arial" panose="020B0604020202020204" pitchFamily="34" charset="0"/>
            </a:endParaRPr>
          </a:p>
          <a:p>
            <a:r>
              <a:rPr lang="nl-NL" sz="2400" dirty="0">
                <a:cs typeface="Arial" panose="020B0604020202020204" pitchFamily="34" charset="0"/>
              </a:rPr>
              <a:t>12.000 medewerkers</a:t>
            </a:r>
          </a:p>
          <a:p>
            <a:endParaRPr lang="nl-NL" dirty="0">
              <a:cs typeface="Arial" panose="020B0604020202020204" pitchFamily="34" charset="0"/>
            </a:endParaRPr>
          </a:p>
        </p:txBody>
      </p:sp>
      <p:pic>
        <p:nvPicPr>
          <p:cNvPr id="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2" y="6401126"/>
            <a:ext cx="816791" cy="205239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018" y="6430268"/>
            <a:ext cx="1061457" cy="146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88" y="1096148"/>
            <a:ext cx="2245623" cy="5642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72" y="1191005"/>
            <a:ext cx="2705455" cy="3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7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>
                <a:latin typeface="+mn-lt"/>
                <a:cs typeface="Arial" panose="020B0604020202020204" pitchFamily="34" charset="0"/>
              </a:rPr>
            </a:br>
            <a:r>
              <a:rPr lang="en-US" dirty="0">
                <a:latin typeface="+mn-lt"/>
                <a:cs typeface="Arial" panose="020B0604020202020204" pitchFamily="34" charset="0"/>
              </a:rPr>
              <a:t>BIM start met 100% accurate content</a:t>
            </a:r>
            <a:endParaRPr lang="nl-NL" sz="36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120909"/>
            <a:ext cx="5166815" cy="298284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t="6699" b="3891"/>
          <a:stretch/>
        </p:blipFill>
        <p:spPr>
          <a:xfrm>
            <a:off x="6096000" y="2120909"/>
            <a:ext cx="5164540" cy="29828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27913" y="5158344"/>
            <a:ext cx="258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Wavin</a:t>
            </a:r>
            <a:r>
              <a:rPr lang="en-US" dirty="0"/>
              <a:t> AS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384576" y="5158344"/>
            <a:ext cx="258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Geberit</a:t>
            </a:r>
            <a:r>
              <a:rPr lang="en-US" dirty="0"/>
              <a:t> </a:t>
            </a:r>
            <a:r>
              <a:rPr lang="en-US" dirty="0" err="1"/>
              <a:t>Duofix</a:t>
            </a:r>
            <a:r>
              <a:rPr lang="en-US" dirty="0"/>
              <a:t> Sigma</a:t>
            </a:r>
            <a:endParaRPr lang="nl-NL" dirty="0"/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2" y="6401126"/>
            <a:ext cx="816791" cy="205239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018" y="6430268"/>
            <a:ext cx="1061457" cy="14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6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2" y="6401126"/>
            <a:ext cx="816791" cy="2052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018" y="6430268"/>
            <a:ext cx="1061457" cy="146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76789" y="4801247"/>
            <a:ext cx="258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Handleidingen</a:t>
            </a:r>
            <a:endParaRPr lang="nl-NL" dirty="0"/>
          </a:p>
        </p:txBody>
      </p:sp>
      <p:sp>
        <p:nvSpPr>
          <p:cNvPr id="23" name="TextBox 22"/>
          <p:cNvSpPr txBox="1"/>
          <p:nvPr/>
        </p:nvSpPr>
        <p:spPr>
          <a:xfrm>
            <a:off x="3379867" y="4802988"/>
            <a:ext cx="258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Video’s</a:t>
            </a:r>
            <a:endParaRPr lang="nl-NL" dirty="0"/>
          </a:p>
        </p:txBody>
      </p:sp>
      <p:sp>
        <p:nvSpPr>
          <p:cNvPr id="24" name="TextBox 23"/>
          <p:cNvSpPr txBox="1"/>
          <p:nvPr/>
        </p:nvSpPr>
        <p:spPr>
          <a:xfrm>
            <a:off x="6127978" y="4780815"/>
            <a:ext cx="258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  <a:endParaRPr lang="nl-NL" dirty="0"/>
          </a:p>
        </p:txBody>
      </p:sp>
      <p:sp>
        <p:nvSpPr>
          <p:cNvPr id="25" name="TextBox 24"/>
          <p:cNvSpPr txBox="1"/>
          <p:nvPr/>
        </p:nvSpPr>
        <p:spPr>
          <a:xfrm>
            <a:off x="8782309" y="4780815"/>
            <a:ext cx="258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Helpdesk</a:t>
            </a:r>
            <a:endParaRPr lang="nl-NL" dirty="0"/>
          </a:p>
        </p:txBody>
      </p:sp>
      <p:pic>
        <p:nvPicPr>
          <p:cNvPr id="26" name="Picture 4" descr="Afbeeldingsresultaat voor wavin bim manua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4734" r="8" b="14694"/>
          <a:stretch/>
        </p:blipFill>
        <p:spPr bwMode="auto">
          <a:xfrm>
            <a:off x="792479" y="1879199"/>
            <a:ext cx="2556009" cy="291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Afbeelding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9" t="-7" r="19924" b="7"/>
          <a:stretch/>
        </p:blipFill>
        <p:spPr>
          <a:xfrm>
            <a:off x="6050095" y="1878994"/>
            <a:ext cx="2555594" cy="29184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/>
          <a:srcRect l="51930" t="2129" r="606" b="2129"/>
          <a:stretch/>
        </p:blipFill>
        <p:spPr>
          <a:xfrm>
            <a:off x="3393774" y="1879199"/>
            <a:ext cx="2555594" cy="2918205"/>
          </a:xfrm>
          <a:prstGeom prst="rect">
            <a:avLst/>
          </a:prstGeom>
        </p:spPr>
      </p:pic>
      <p:pic>
        <p:nvPicPr>
          <p:cNvPr id="33" name="Picture 6" descr="Afbeeldingsresultaat voor youtube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030" y="2933658"/>
            <a:ext cx="809082" cy="80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erik reumer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" r="4833"/>
          <a:stretch/>
        </p:blipFill>
        <p:spPr bwMode="auto">
          <a:xfrm>
            <a:off x="8706416" y="1870700"/>
            <a:ext cx="2555594" cy="291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7438" cy="1325563"/>
          </a:xfrm>
        </p:spPr>
        <p:txBody>
          <a:bodyPr/>
          <a:lstStyle/>
          <a:p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Support </a:t>
            </a:r>
            <a:r>
              <a:rPr lang="en-US" dirty="0" err="1">
                <a:latin typeface="+mn-lt"/>
              </a:rPr>
              <a:t>bij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implementatie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325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latin typeface="+mn-lt"/>
              </a:rPr>
            </a:br>
            <a:r>
              <a:rPr lang="en-US" dirty="0" err="1">
                <a:latin typeface="+mn-lt"/>
              </a:rPr>
              <a:t>Samenwerking</a:t>
            </a:r>
            <a:r>
              <a:rPr lang="en-US" dirty="0">
                <a:latin typeface="+mn-lt"/>
              </a:rPr>
              <a:t> met partners</a:t>
            </a:r>
            <a:endParaRPr lang="nl-NL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Commissies</a:t>
            </a:r>
            <a:r>
              <a:rPr lang="en-US" dirty="0"/>
              <a:t> van </a:t>
            </a:r>
            <a:r>
              <a:rPr lang="en-US" dirty="0" err="1"/>
              <a:t>standaarden</a:t>
            </a:r>
            <a:endParaRPr lang="en-US" dirty="0"/>
          </a:p>
          <a:p>
            <a:r>
              <a:rPr lang="en-US" dirty="0"/>
              <a:t>Software </a:t>
            </a:r>
            <a:r>
              <a:rPr lang="en-US" dirty="0" err="1"/>
              <a:t>leveranciers</a:t>
            </a:r>
            <a:endParaRPr lang="en-US" dirty="0"/>
          </a:p>
          <a:p>
            <a:r>
              <a:rPr lang="en-US" dirty="0" err="1"/>
              <a:t>Kennisnetwerken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12" y="5443657"/>
            <a:ext cx="1838094" cy="308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352" y="5443657"/>
            <a:ext cx="1598079" cy="285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880" y="5443657"/>
            <a:ext cx="1543198" cy="308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2541" y="5249936"/>
            <a:ext cx="1369361" cy="58686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96" y="5442159"/>
            <a:ext cx="918891" cy="309521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2" y="6401126"/>
            <a:ext cx="816791" cy="205239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018" y="6430268"/>
            <a:ext cx="1061457" cy="146953"/>
          </a:xfrm>
          <a:prstGeom prst="rect">
            <a:avLst/>
          </a:prstGeom>
        </p:spPr>
      </p:pic>
      <p:pic>
        <p:nvPicPr>
          <p:cNvPr id="13" name="Afbeelding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42" y="4764972"/>
            <a:ext cx="1778535" cy="309759"/>
          </a:xfrm>
          <a:prstGeom prst="rect">
            <a:avLst/>
          </a:prstGeom>
        </p:spPr>
      </p:pic>
      <p:pic>
        <p:nvPicPr>
          <p:cNvPr id="14" name="Afbeelding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27" y="4616875"/>
            <a:ext cx="891113" cy="605955"/>
          </a:xfrm>
          <a:prstGeom prst="rect">
            <a:avLst/>
          </a:prstGeom>
        </p:spPr>
      </p:pic>
      <p:pic>
        <p:nvPicPr>
          <p:cNvPr id="15" name="Afbeelding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7" y="4744534"/>
            <a:ext cx="1599628" cy="350640"/>
          </a:xfrm>
          <a:prstGeom prst="rect">
            <a:avLst/>
          </a:prstGeom>
        </p:spPr>
      </p:pic>
      <p:pic>
        <p:nvPicPr>
          <p:cNvPr id="16" name="Afbeelding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93" y="4665716"/>
            <a:ext cx="1016550" cy="508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75731" y="4650848"/>
            <a:ext cx="1205133" cy="5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5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2" y="6401126"/>
            <a:ext cx="816791" cy="2052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018" y="6430268"/>
            <a:ext cx="1061457" cy="146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76789" y="4801247"/>
            <a:ext cx="258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Gastcollege’s</a:t>
            </a:r>
            <a:endParaRPr lang="nl-NL" dirty="0"/>
          </a:p>
        </p:txBody>
      </p:sp>
      <p:sp>
        <p:nvSpPr>
          <p:cNvPr id="23" name="TextBox 22"/>
          <p:cNvSpPr txBox="1"/>
          <p:nvPr/>
        </p:nvSpPr>
        <p:spPr>
          <a:xfrm>
            <a:off x="3379867" y="4802988"/>
            <a:ext cx="258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Evenementen</a:t>
            </a:r>
            <a:endParaRPr lang="nl-NL" dirty="0"/>
          </a:p>
        </p:txBody>
      </p:sp>
      <p:sp>
        <p:nvSpPr>
          <p:cNvPr id="24" name="TextBox 23"/>
          <p:cNvSpPr txBox="1"/>
          <p:nvPr/>
        </p:nvSpPr>
        <p:spPr>
          <a:xfrm>
            <a:off x="6127978" y="4780815"/>
            <a:ext cx="258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Kennisnetwerken</a:t>
            </a:r>
            <a:endParaRPr lang="nl-NL" dirty="0"/>
          </a:p>
        </p:txBody>
      </p:sp>
      <p:sp>
        <p:nvSpPr>
          <p:cNvPr id="25" name="TextBox 24"/>
          <p:cNvSpPr txBox="1"/>
          <p:nvPr/>
        </p:nvSpPr>
        <p:spPr>
          <a:xfrm>
            <a:off x="8782309" y="4780815"/>
            <a:ext cx="258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Stageplekken</a:t>
            </a:r>
            <a:endParaRPr lang="nl-NL" dirty="0"/>
          </a:p>
        </p:txBody>
      </p:sp>
      <p:pic>
        <p:nvPicPr>
          <p:cNvPr id="26" name="Picture 4" descr="Afbeeldingsresultaat voor wavin bim manua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4734" r="8" b="14694"/>
          <a:stretch/>
        </p:blipFill>
        <p:spPr bwMode="auto">
          <a:xfrm>
            <a:off x="792479" y="1879199"/>
            <a:ext cx="2556009" cy="291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Afbeelding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9" t="-7" r="19924" b="7"/>
          <a:stretch/>
        </p:blipFill>
        <p:spPr>
          <a:xfrm>
            <a:off x="6143875" y="1878995"/>
            <a:ext cx="2555594" cy="29184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/>
          <a:srcRect l="51930" t="2129" r="606" b="2129"/>
          <a:stretch/>
        </p:blipFill>
        <p:spPr>
          <a:xfrm>
            <a:off x="3393774" y="1879199"/>
            <a:ext cx="2555594" cy="2918205"/>
          </a:xfrm>
          <a:prstGeom prst="rect">
            <a:avLst/>
          </a:prstGeom>
        </p:spPr>
      </p:pic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7438" cy="1325563"/>
          </a:xfrm>
        </p:spPr>
        <p:txBody>
          <a:bodyPr/>
          <a:lstStyle/>
          <a:p>
            <a:br>
              <a:rPr lang="en-US" dirty="0">
                <a:latin typeface="+mn-lt"/>
              </a:rPr>
            </a:br>
            <a:r>
              <a:rPr lang="en-US" dirty="0" err="1">
                <a:latin typeface="+mn-lt"/>
              </a:rPr>
              <a:t>Samenwerking</a:t>
            </a:r>
            <a:r>
              <a:rPr lang="en-US" dirty="0">
                <a:latin typeface="+mn-lt"/>
              </a:rPr>
              <a:t> met </a:t>
            </a:r>
            <a:r>
              <a:rPr lang="en-US" dirty="0" err="1">
                <a:latin typeface="+mn-lt"/>
              </a:rPr>
              <a:t>onderwijs</a:t>
            </a:r>
            <a:endParaRPr lang="nl-NL" dirty="0">
              <a:latin typeface="+mn-lt"/>
            </a:endParaRPr>
          </a:p>
        </p:txBody>
      </p:sp>
      <p:pic>
        <p:nvPicPr>
          <p:cNvPr id="14" name="Afbeelding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4" t="28323" r="42422" b="20829"/>
          <a:stretch/>
        </p:blipFill>
        <p:spPr>
          <a:xfrm>
            <a:off x="838200" y="1875356"/>
            <a:ext cx="2449176" cy="2922047"/>
          </a:xfrm>
          <a:prstGeom prst="rect">
            <a:avLst/>
          </a:prstGeom>
        </p:spPr>
      </p:pic>
      <p:pic>
        <p:nvPicPr>
          <p:cNvPr id="15" name="Afbeelding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2" r="24501"/>
          <a:stretch/>
        </p:blipFill>
        <p:spPr>
          <a:xfrm>
            <a:off x="3393773" y="1878993"/>
            <a:ext cx="2555595" cy="29184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/>
          <a:srcRect l="10956" t="4455" r="32818" b="10292"/>
          <a:stretch/>
        </p:blipFill>
        <p:spPr>
          <a:xfrm>
            <a:off x="6061035" y="1875356"/>
            <a:ext cx="2569502" cy="2922046"/>
          </a:xfrm>
          <a:prstGeom prst="rect">
            <a:avLst/>
          </a:prstGeom>
        </p:spPr>
      </p:pic>
      <p:pic>
        <p:nvPicPr>
          <p:cNvPr id="4098" name="Picture 2" descr="http://assets.wavin.com/upload/c7de88d8-ee10-45e6-bb42-ca840022a1cc_0_BIMREVIT_3_476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7" t="332" r="1936" b="-236"/>
          <a:stretch/>
        </p:blipFill>
        <p:spPr bwMode="auto">
          <a:xfrm>
            <a:off x="8824836" y="1875356"/>
            <a:ext cx="2569502" cy="292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39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3" y="1690688"/>
            <a:ext cx="12191207" cy="4465018"/>
          </a:xfrm>
          <a:prstGeom prst="rect">
            <a:avLst/>
          </a:prstGeom>
          <a:solidFill>
            <a:srgbClr val="68B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3" name="TextBox 52"/>
          <p:cNvSpPr txBox="1"/>
          <p:nvPr/>
        </p:nvSpPr>
        <p:spPr>
          <a:xfrm>
            <a:off x="3267913" y="4695806"/>
            <a:ext cx="1846101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Prijslijsten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Calculaties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Bestellen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vanuit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model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305641" y="3503548"/>
            <a:ext cx="0" cy="117901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114014" y="4695806"/>
            <a:ext cx="1727641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Prefab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vanuit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model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Just-in-Time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H="1" flipV="1">
            <a:off x="5926079" y="3459092"/>
            <a:ext cx="1" cy="118227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34929" y="4699543"/>
            <a:ext cx="2012045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Installatie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instructies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Training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Advies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7532599" y="3459092"/>
            <a:ext cx="0" cy="1192912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631103" y="4670177"/>
            <a:ext cx="2276383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Onderdeleninformatie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Onderhoudsinstructies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Verbruik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en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gebruiksgegevens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Operationele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richtlijnen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tabLst>
                <a:tab pos="447675" algn="l"/>
              </a:tabLst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9142564" y="3534018"/>
            <a:ext cx="0" cy="1138246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532614" y="4696122"/>
            <a:ext cx="1768592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Specificaties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Calculaties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 Content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 flipV="1">
            <a:off x="2721628" y="3503548"/>
            <a:ext cx="1" cy="113781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46580" y="4124528"/>
            <a:ext cx="9899538" cy="15469"/>
          </a:xfrm>
          <a:prstGeom prst="line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171081" y="3969962"/>
            <a:ext cx="1058106" cy="290976"/>
            <a:chOff x="1628161" y="4932291"/>
            <a:chExt cx="1947471" cy="704160"/>
          </a:xfrm>
        </p:grpSpPr>
        <p:sp>
          <p:nvSpPr>
            <p:cNvPr id="7" name="Rounded Rectangle 6"/>
            <p:cNvSpPr/>
            <p:nvPr/>
          </p:nvSpPr>
          <p:spPr>
            <a:xfrm>
              <a:off x="1628161" y="4936959"/>
              <a:ext cx="1947471" cy="699492"/>
            </a:xfrm>
            <a:prstGeom prst="roundRect">
              <a:avLst>
                <a:gd name="adj" fmla="val 50000"/>
              </a:avLst>
            </a:prstGeom>
            <a:solidFill>
              <a:srgbClr val="002F8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32983" y="4932291"/>
              <a:ext cx="1737824" cy="63309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tabLst>
                  <a:tab pos="447675" algn="l"/>
                </a:tabLst>
              </a:pPr>
              <a:r>
                <a:rPr lang="en-US" sz="11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Ontwerp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65828" y="3972484"/>
            <a:ext cx="1218234" cy="290976"/>
            <a:chOff x="4846550" y="4921499"/>
            <a:chExt cx="1947471" cy="704160"/>
          </a:xfrm>
        </p:grpSpPr>
        <p:sp>
          <p:nvSpPr>
            <p:cNvPr id="25" name="Rounded Rectangle 24"/>
            <p:cNvSpPr/>
            <p:nvPr/>
          </p:nvSpPr>
          <p:spPr>
            <a:xfrm>
              <a:off x="4846550" y="4926167"/>
              <a:ext cx="1947471" cy="699492"/>
            </a:xfrm>
            <a:prstGeom prst="roundRect">
              <a:avLst>
                <a:gd name="adj" fmla="val 50000"/>
              </a:avLst>
            </a:prstGeom>
            <a:solidFill>
              <a:srgbClr val="002F8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51372" y="4921499"/>
              <a:ext cx="1737826" cy="6330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tabLst>
                  <a:tab pos="447675" algn="l"/>
                </a:tabLst>
              </a:pPr>
              <a:r>
                <a:rPr lang="en-US" sz="11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Inkoop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50603" y="3966224"/>
            <a:ext cx="1127897" cy="290976"/>
            <a:chOff x="8044186" y="4927069"/>
            <a:chExt cx="1947471" cy="704160"/>
          </a:xfrm>
        </p:grpSpPr>
        <p:sp>
          <p:nvSpPr>
            <p:cNvPr id="27" name="Rounded Rectangle 26"/>
            <p:cNvSpPr/>
            <p:nvPr/>
          </p:nvSpPr>
          <p:spPr>
            <a:xfrm>
              <a:off x="8044186" y="4931737"/>
              <a:ext cx="1947471" cy="699492"/>
            </a:xfrm>
            <a:prstGeom prst="roundRect">
              <a:avLst>
                <a:gd name="adj" fmla="val 50000"/>
              </a:avLst>
            </a:prstGeom>
            <a:solidFill>
              <a:srgbClr val="002F8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49009" y="4927069"/>
              <a:ext cx="1737824" cy="6330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tabLst>
                  <a:tab pos="447675" algn="l"/>
                </a:tabLst>
              </a:pPr>
              <a:r>
                <a:rPr lang="en-US" sz="11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Logistiek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40060" y="3969962"/>
            <a:ext cx="1151205" cy="290976"/>
            <a:chOff x="11315329" y="4962043"/>
            <a:chExt cx="1947471" cy="704160"/>
          </a:xfrm>
        </p:grpSpPr>
        <p:sp>
          <p:nvSpPr>
            <p:cNvPr id="29" name="Rounded Rectangle 28"/>
            <p:cNvSpPr/>
            <p:nvPr/>
          </p:nvSpPr>
          <p:spPr>
            <a:xfrm>
              <a:off x="11315329" y="4966711"/>
              <a:ext cx="1947471" cy="699492"/>
            </a:xfrm>
            <a:prstGeom prst="roundRect">
              <a:avLst>
                <a:gd name="adj" fmla="val 50000"/>
              </a:avLst>
            </a:prstGeom>
            <a:solidFill>
              <a:srgbClr val="002F8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420151" y="4962043"/>
              <a:ext cx="1737824" cy="63309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tabLst>
                  <a:tab pos="447675" algn="l"/>
                </a:tabLst>
              </a:pPr>
              <a:r>
                <a:rPr lang="en-US" sz="11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Bouw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546353" y="3982748"/>
            <a:ext cx="1207247" cy="290976"/>
            <a:chOff x="17815392" y="4940145"/>
            <a:chExt cx="1947471" cy="704160"/>
          </a:xfrm>
        </p:grpSpPr>
        <p:sp>
          <p:nvSpPr>
            <p:cNvPr id="33" name="Rounded Rectangle 32"/>
            <p:cNvSpPr/>
            <p:nvPr/>
          </p:nvSpPr>
          <p:spPr>
            <a:xfrm>
              <a:off x="17815392" y="4944813"/>
              <a:ext cx="1947471" cy="699492"/>
            </a:xfrm>
            <a:prstGeom prst="roundRect">
              <a:avLst>
                <a:gd name="adj" fmla="val 50000"/>
              </a:avLst>
            </a:prstGeom>
            <a:solidFill>
              <a:srgbClr val="002F8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920214" y="4940145"/>
              <a:ext cx="1737825" cy="6330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tabLst>
                  <a:tab pos="447675" algn="l"/>
                </a:tabLst>
              </a:pPr>
              <a:r>
                <a:rPr lang="en-US" sz="11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Beheer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140843" y="2110137"/>
            <a:ext cx="1173629" cy="1505564"/>
            <a:chOff x="2511064" y="1255960"/>
            <a:chExt cx="2347258" cy="3011127"/>
          </a:xfrm>
        </p:grpSpPr>
        <p:sp>
          <p:nvSpPr>
            <p:cNvPr id="84" name="Oval 83"/>
            <p:cNvSpPr/>
            <p:nvPr/>
          </p:nvSpPr>
          <p:spPr>
            <a:xfrm>
              <a:off x="2511064" y="1919829"/>
              <a:ext cx="2347258" cy="23472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46" r="18957"/>
            <a:stretch/>
          </p:blipFill>
          <p:spPr>
            <a:xfrm>
              <a:off x="2623681" y="1255960"/>
              <a:ext cx="2111809" cy="2806527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8560784" y="2057813"/>
            <a:ext cx="1173629" cy="1576823"/>
            <a:chOff x="19713719" y="1151311"/>
            <a:chExt cx="2347258" cy="3153645"/>
          </a:xfrm>
        </p:grpSpPr>
        <p:sp>
          <p:nvSpPr>
            <p:cNvPr id="94" name="Oval 93"/>
            <p:cNvSpPr/>
            <p:nvPr/>
          </p:nvSpPr>
          <p:spPr>
            <a:xfrm>
              <a:off x="19713719" y="1957698"/>
              <a:ext cx="2347258" cy="23472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63606" y="1151311"/>
              <a:ext cx="1959085" cy="2904328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6942915" y="2016139"/>
            <a:ext cx="1173629" cy="1607205"/>
            <a:chOff x="12115207" y="1067964"/>
            <a:chExt cx="2347258" cy="3214410"/>
          </a:xfrm>
        </p:grpSpPr>
        <p:sp>
          <p:nvSpPr>
            <p:cNvPr id="90" name="Oval 89"/>
            <p:cNvSpPr/>
            <p:nvPr/>
          </p:nvSpPr>
          <p:spPr>
            <a:xfrm>
              <a:off x="12115207" y="1935116"/>
              <a:ext cx="2347258" cy="23472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96006" y="1067964"/>
              <a:ext cx="1664286" cy="2974818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5277707" y="2097444"/>
            <a:ext cx="1255659" cy="1517666"/>
            <a:chOff x="8784791" y="1230574"/>
            <a:chExt cx="2511317" cy="3035332"/>
          </a:xfrm>
        </p:grpSpPr>
        <p:sp>
          <p:nvSpPr>
            <p:cNvPr id="88" name="Oval 87"/>
            <p:cNvSpPr/>
            <p:nvPr/>
          </p:nvSpPr>
          <p:spPr>
            <a:xfrm>
              <a:off x="8948850" y="1918648"/>
              <a:ext cx="2347258" cy="23472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4791" y="1230574"/>
              <a:ext cx="2442372" cy="282555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3711785" y="2062859"/>
            <a:ext cx="1173629" cy="1552842"/>
            <a:chOff x="5652948" y="1161403"/>
            <a:chExt cx="2347258" cy="3105684"/>
          </a:xfrm>
        </p:grpSpPr>
        <p:sp>
          <p:nvSpPr>
            <p:cNvPr id="86" name="Oval 85"/>
            <p:cNvSpPr/>
            <p:nvPr/>
          </p:nvSpPr>
          <p:spPr>
            <a:xfrm>
              <a:off x="5652948" y="1919829"/>
              <a:ext cx="2347258" cy="23472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155" y="1161403"/>
              <a:ext cx="2200190" cy="2884143"/>
            </a:xfrm>
            <a:prstGeom prst="rect">
              <a:avLst/>
            </a:prstGeom>
          </p:spPr>
        </p:pic>
      </p:grpSp>
      <p:pic>
        <p:nvPicPr>
          <p:cNvPr id="71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2" y="6401126"/>
            <a:ext cx="816791" cy="205239"/>
          </a:xfrm>
          <a:prstGeom prst="rect">
            <a:avLst/>
          </a:prstGeom>
        </p:spPr>
      </p:pic>
      <p:pic>
        <p:nvPicPr>
          <p:cNvPr id="72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018" y="6430268"/>
            <a:ext cx="1061457" cy="146953"/>
          </a:xfrm>
          <a:prstGeom prst="rect">
            <a:avLst/>
          </a:prstGeom>
        </p:spPr>
      </p:pic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br>
              <a:rPr lang="en-US" dirty="0">
                <a:latin typeface="+mn-lt"/>
                <a:cs typeface="Arial" panose="020B0604020202020204" pitchFamily="34" charset="0"/>
              </a:rPr>
            </a:br>
            <a:r>
              <a:rPr lang="en-US" dirty="0">
                <a:latin typeface="+mn-lt"/>
                <a:cs typeface="Arial" panose="020B0604020202020204" pitchFamily="34" charset="0"/>
              </a:rPr>
              <a:t>BIM 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gaat</a:t>
            </a:r>
            <a:r>
              <a:rPr lang="en-U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verder</a:t>
            </a:r>
            <a:r>
              <a:rPr lang="en-U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dan</a:t>
            </a:r>
            <a:r>
              <a:rPr lang="en-US" dirty="0">
                <a:latin typeface="+mn-lt"/>
                <a:cs typeface="Arial" panose="020B0604020202020204" pitchFamily="34" charset="0"/>
              </a:rPr>
              <a:t> 3D content</a:t>
            </a:r>
            <a:endParaRPr lang="nl-NL" sz="36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9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57" grpId="0"/>
      <p:bldP spid="61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BIM Content? Download gratis!</a:t>
            </a:r>
            <a:endParaRPr lang="nl-NL" dirty="0">
              <a:latin typeface="+mn-lt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2" y="6401126"/>
            <a:ext cx="816791" cy="2052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018" y="6430268"/>
            <a:ext cx="1061457" cy="1469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35" y="2394007"/>
            <a:ext cx="4804317" cy="270242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53"/>
          <a:stretch/>
        </p:blipFill>
        <p:spPr>
          <a:xfrm>
            <a:off x="6330175" y="2397143"/>
            <a:ext cx="4798742" cy="2699292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7660567" y="5060833"/>
            <a:ext cx="2137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www.geberit.nl/bim</a:t>
            </a:r>
          </a:p>
        </p:txBody>
      </p:sp>
      <p:sp>
        <p:nvSpPr>
          <p:cNvPr id="10" name="Rechthoek 9"/>
          <p:cNvSpPr/>
          <p:nvPr/>
        </p:nvSpPr>
        <p:spPr>
          <a:xfrm>
            <a:off x="2578415" y="5060833"/>
            <a:ext cx="2017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www.wavin.nl/bim</a:t>
            </a:r>
          </a:p>
        </p:txBody>
      </p:sp>
    </p:spTree>
    <p:extLst>
      <p:ext uri="{BB962C8B-B14F-4D97-AF65-F5344CB8AC3E}">
        <p14:creationId xmlns:p14="http://schemas.microsoft.com/office/powerpoint/2010/main" val="1727953702"/>
      </p:ext>
    </p:extLst>
  </p:cSld>
  <p:clrMapOvr>
    <a:masterClrMapping/>
  </p:clrMapOvr>
</p:sld>
</file>

<file path=ppt/theme/theme1.xml><?xml version="1.0" encoding="utf-8"?>
<a:theme xmlns:a="http://schemas.openxmlformats.org/drawingml/2006/main" name="2017.10.04. BIM Onderwijsdag templat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BIM Onderwijsdag template</Template>
  <TotalTime>30</TotalTime>
  <Words>138</Words>
  <Application>Microsoft Office PowerPoint</Application>
  <PresentationFormat>Breedbeeld</PresentationFormat>
  <Paragraphs>62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2017.10.04. BIM Onderwijsdag template</vt:lpstr>
      <vt:lpstr>Office Theme</vt:lpstr>
      <vt:lpstr>PowerPoint-presentatie</vt:lpstr>
      <vt:lpstr>PowerPoint-presentatie</vt:lpstr>
      <vt:lpstr> BIM start met 100% accurate content</vt:lpstr>
      <vt:lpstr> Support bij implementatie</vt:lpstr>
      <vt:lpstr> Samenwerking met partners</vt:lpstr>
      <vt:lpstr> Samenwerking met onderwijs</vt:lpstr>
      <vt:lpstr> BIM gaat verder dan 3D content</vt:lpstr>
      <vt:lpstr> BIM Content? Download gratis!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Piet Fiege</dc:creator>
  <cp:lastModifiedBy>Piet Fiege</cp:lastModifiedBy>
  <cp:revision>3</cp:revision>
  <dcterms:created xsi:type="dcterms:W3CDTF">2017-10-06T11:33:29Z</dcterms:created>
  <dcterms:modified xsi:type="dcterms:W3CDTF">2017-10-06T12:03:58Z</dcterms:modified>
</cp:coreProperties>
</file>